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47"/>
  </p:notesMasterIdLst>
  <p:sldIdLst>
    <p:sldId id="258" r:id="rId2"/>
    <p:sldId id="378" r:id="rId3"/>
    <p:sldId id="343" r:id="rId4"/>
    <p:sldId id="263" r:id="rId5"/>
    <p:sldId id="373" r:id="rId6"/>
    <p:sldId id="309" r:id="rId7"/>
    <p:sldId id="310" r:id="rId8"/>
    <p:sldId id="311" r:id="rId9"/>
    <p:sldId id="312" r:id="rId10"/>
    <p:sldId id="313" r:id="rId11"/>
    <p:sldId id="345" r:id="rId12"/>
    <p:sldId id="347" r:id="rId13"/>
    <p:sldId id="348" r:id="rId14"/>
    <p:sldId id="349" r:id="rId15"/>
    <p:sldId id="350" r:id="rId16"/>
    <p:sldId id="351" r:id="rId17"/>
    <p:sldId id="374" r:id="rId18"/>
    <p:sldId id="352" r:id="rId19"/>
    <p:sldId id="379" r:id="rId20"/>
    <p:sldId id="346" r:id="rId21"/>
    <p:sldId id="353" r:id="rId22"/>
    <p:sldId id="354" r:id="rId23"/>
    <p:sldId id="355" r:id="rId24"/>
    <p:sldId id="356" r:id="rId25"/>
    <p:sldId id="357" r:id="rId26"/>
    <p:sldId id="381" r:id="rId27"/>
    <p:sldId id="380" r:id="rId28"/>
    <p:sldId id="382" r:id="rId29"/>
    <p:sldId id="358" r:id="rId30"/>
    <p:sldId id="377" r:id="rId31"/>
    <p:sldId id="375" r:id="rId32"/>
    <p:sldId id="359" r:id="rId33"/>
    <p:sldId id="360" r:id="rId34"/>
    <p:sldId id="361" r:id="rId35"/>
    <p:sldId id="362" r:id="rId36"/>
    <p:sldId id="363" r:id="rId37"/>
    <p:sldId id="364" r:id="rId38"/>
    <p:sldId id="365" r:id="rId39"/>
    <p:sldId id="366" r:id="rId40"/>
    <p:sldId id="367" r:id="rId41"/>
    <p:sldId id="368" r:id="rId42"/>
    <p:sldId id="370" r:id="rId43"/>
    <p:sldId id="369" r:id="rId44"/>
    <p:sldId id="371" r:id="rId45"/>
    <p:sldId id="37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63"/>
  </p:normalViewPr>
  <p:slideViewPr>
    <p:cSldViewPr snapToGrid="0" snapToObjects="1" showGuides="1">
      <p:cViewPr varScale="1">
        <p:scale>
          <a:sx n="115" d="100"/>
          <a:sy n="115" d="100"/>
        </p:scale>
        <p:origin x="232" y="24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206559846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11: Logistic Regression Extensions </a:t>
            </a:r>
            <a:br>
              <a:rPr lang="en-US" dirty="0"/>
            </a:br>
            <a:r>
              <a:rPr lang="en-US" dirty="0"/>
              <a:t>and Evaluating Classification</a:t>
            </a:r>
            <a:br>
              <a:rPr lang="en-US" dirty="0"/>
            </a:br>
            <a:endParaRPr lang="en-US" dirty="0"/>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this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7600" y="2633885"/>
            <a:ext cx="3747751" cy="3781948"/>
          </a:xfrm>
          <a:prstGeom prst="rect">
            <a:avLst/>
          </a:prstGeom>
          <a:ln>
            <a:noFill/>
          </a:ln>
        </p:spPr>
      </p:pic>
    </p:spTree>
    <p:extLst>
      <p:ext uri="{BB962C8B-B14F-4D97-AF65-F5344CB8AC3E}">
        <p14:creationId xmlns:p14="http://schemas.microsoft.com/office/powerpoint/2010/main" val="157357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p:spTree>
    <p:extLst>
      <p:ext uri="{BB962C8B-B14F-4D97-AF65-F5344CB8AC3E}">
        <p14:creationId xmlns:p14="http://schemas.microsoft.com/office/powerpoint/2010/main" val="226353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Based on the Likelihood framework, a loss function can be determined based on the likelihood function. </a:t>
            </a:r>
          </a:p>
          <a:p>
            <a:endParaRPr lang="en-US" sz="2400" dirty="0"/>
          </a:p>
          <a:p>
            <a:r>
              <a:rPr lang="en-US" dirty="0"/>
              <a:t>We saw in linear regression that maximizing the log-likelihood is equivalent to minimizing the sum of squares error: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3415" y="3633094"/>
            <a:ext cx="10793505" cy="1261310"/>
          </a:xfrm>
          <a:prstGeom prst="rect">
            <a:avLst/>
          </a:prstGeom>
        </p:spPr>
      </p:pic>
    </p:spTree>
    <p:extLst>
      <p:ext uri="{BB962C8B-B14F-4D97-AF65-F5344CB8AC3E}">
        <p14:creationId xmlns:p14="http://schemas.microsoft.com/office/powerpoint/2010/main" val="4537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lstStyle/>
          <a:p>
            <a:r>
              <a:rPr lang="en-US" dirty="0"/>
              <a:t>And a regularization approach was to add a penalty factor to this equation. Which for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 and had the analogue of using a Normal prior centered at zero in the Bayesian paradigm. </a:t>
            </a:r>
          </a:p>
          <a:p>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8739" y="2316181"/>
            <a:ext cx="6654202" cy="1330840"/>
          </a:xfrm>
          <a:prstGeom prst="rect">
            <a:avLst/>
          </a:prstGeom>
        </p:spPr>
      </p:pic>
    </p:spTree>
    <p:extLst>
      <p:ext uri="{BB962C8B-B14F-4D97-AF65-F5344CB8AC3E}">
        <p14:creationId xmlns:p14="http://schemas.microsoft.com/office/powerpoint/2010/main" val="29878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dirty="0"/>
                  <a:t>A similar approach can be used in logistic regression. Here, maximizing the log-likelihood is equivalent to minimizing the following loss function:</a:t>
                </a:r>
              </a:p>
              <a:p>
                <a:endParaRPr lang="en-US" dirty="0">
                  <a:effectLst/>
                </a:endParaRPr>
              </a:p>
              <a:p>
                <a:endParaRPr lang="en-US" dirty="0">
                  <a:effectLst/>
                </a:endParaRPr>
              </a:p>
              <a:p>
                <a:r>
                  <a:rPr lang="en-US" dirty="0"/>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r>
                                  <a:rPr lang="en-US" i="1" dirty="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𝑝</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sup>
                        </m:sSup>
                      </m:den>
                    </m:f>
                  </m:oMath>
                </a14:m>
                <a:endParaRPr lang="en-US" dirty="0"/>
              </a:p>
              <a:p>
                <a:r>
                  <a:rPr lang="en-US" dirty="0"/>
                  <a:t>Why is this a good loss function to minimize? Where does this come from? </a:t>
                </a:r>
              </a:p>
              <a:p>
                <a:r>
                  <a:rPr lang="en-US" dirty="0"/>
                  <a:t>The log-likelihood for independent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b="0" i="0" smtClean="0">
                        <a:latin typeface="Cambria Math" panose="02040503050406030204" pitchFamily="18" charset="0"/>
                      </a:rPr>
                      <m:t>Bern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i="1" dirty="0"/>
                  <a:t>.</a:t>
                </a:r>
                <a:endParaRPr lang="en-US" dirty="0"/>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29" t="-1344" r="-1720" b="-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5A5C9-CA4F-1E44-A8E3-D50B674A3838}"/>
                  </a:ext>
                </a:extLst>
              </p:cNvPr>
              <p:cNvSpPr txBox="1"/>
              <p:nvPr/>
            </p:nvSpPr>
            <p:spPr>
              <a:xfrm>
                <a:off x="7492257" y="4224994"/>
                <a:ext cx="1041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6375A5C9-CA4F-1E44-A8E3-D50B674A3838}"/>
                  </a:ext>
                </a:extLst>
              </p:cNvPr>
              <p:cNvSpPr txBox="1">
                <a:spLocks noRot="1" noChangeAspect="1" noMove="1" noResize="1" noEditPoints="1" noAdjustHandles="1" noChangeArrowheads="1" noChangeShapeType="1" noTextEdit="1"/>
              </p:cNvSpPr>
              <p:nvPr/>
            </p:nvSpPr>
            <p:spPr>
              <a:xfrm>
                <a:off x="7492257" y="4224994"/>
                <a:ext cx="104196" cy="276999"/>
              </a:xfrm>
              <a:prstGeom prst="rect">
                <a:avLst/>
              </a:prstGeom>
              <a:blipFill>
                <a:blip r:embed="rId3"/>
                <a:stretch>
                  <a:fillRect l="-77778" t="-9091" r="-77778"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DF0156-484C-ED43-ADF6-A4A820C67A69}"/>
                  </a:ext>
                </a:extLst>
              </p:cNvPr>
              <p:cNvSpPr/>
              <p:nvPr/>
            </p:nvSpPr>
            <p:spPr>
              <a:xfrm>
                <a:off x="2815183" y="2435916"/>
                <a:ext cx="66419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80DF0156-484C-ED43-ADF6-A4A820C67A69}"/>
                  </a:ext>
                </a:extLst>
              </p:cNvPr>
              <p:cNvSpPr>
                <a:spLocks noRot="1" noChangeAspect="1" noMove="1" noResize="1" noEditPoints="1" noAdjustHandles="1" noChangeArrowheads="1" noChangeShapeType="1" noTextEdit="1"/>
              </p:cNvSpPr>
              <p:nvPr/>
            </p:nvSpPr>
            <p:spPr>
              <a:xfrm>
                <a:off x="2815183" y="2435916"/>
                <a:ext cx="6641946" cy="1100558"/>
              </a:xfrm>
              <a:prstGeom prst="rect">
                <a:avLst/>
              </a:prstGeom>
              <a:blipFill>
                <a:blip r:embed="rId4"/>
                <a:stretch>
                  <a:fillRect t="-109302" b="-165116"/>
                </a:stretch>
              </a:blipFill>
            </p:spPr>
            <p:txBody>
              <a:bodyPr/>
              <a:lstStyle/>
              <a:p>
                <a:r>
                  <a:rPr lang="en-US">
                    <a:noFill/>
                  </a:rPr>
                  <a:t> </a:t>
                </a:r>
              </a:p>
            </p:txBody>
          </p:sp>
        </mc:Fallback>
      </mc:AlternateContent>
    </p:spTree>
    <p:extLst>
      <p:ext uri="{BB962C8B-B14F-4D97-AF65-F5344CB8AC3E}">
        <p14:creationId xmlns:p14="http://schemas.microsoft.com/office/powerpoint/2010/main" val="27938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i="1">
                            <a:latin typeface="Cambria Math" panose="02040503050406030204" pitchFamily="18" charset="0"/>
                          </a:rPr>
                          <m:t>𝜆</m:t>
                        </m:r>
                      </m:den>
                    </m:f>
                  </m:oMath>
                </a14:m>
                <a:r>
                  <a:rPr lang="el-GR" sz="2600" dirty="0"/>
                  <a:t>. </a:t>
                </a:r>
              </a:p>
              <a:p>
                <a:endParaRPr lang="en-US" sz="2600" dirty="0"/>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2"/>
                <a:stretch>
                  <a:fillRect l="-991" t="-1075"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7917039"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nary>
                            <m:naryPr>
                              <m:chr m:val="∑"/>
                              <m:ctrlPr>
                                <a:rPr lang="en-US"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𝑝</m:t>
                              </m:r>
                            </m:sup>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𝛽</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2</m:t>
                                  </m:r>
                                </m:sup>
                              </m:sSubSup>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7917039" cy="1266180"/>
              </a:xfrm>
              <a:prstGeom prst="rect">
                <a:avLst/>
              </a:prstGeom>
              <a:blipFill>
                <a:blip r:embed="rId3"/>
                <a:stretch>
                  <a:fillRect t="-87000" r="-321" b="-135000"/>
                </a:stretch>
              </a:blipFill>
            </p:spPr>
            <p:txBody>
              <a:bodyPr/>
              <a:lstStyle/>
              <a:p>
                <a:r>
                  <a:rPr lang="en-US">
                    <a:noFill/>
                  </a:rPr>
                  <a:t> </a:t>
                </a:r>
              </a:p>
            </p:txBody>
          </p:sp>
        </mc:Fallback>
      </mc:AlternateContent>
    </p:spTree>
    <p:extLst>
      <p:ext uri="{BB962C8B-B14F-4D97-AF65-F5344CB8AC3E}">
        <p14:creationId xmlns:p14="http://schemas.microsoft.com/office/powerpoint/2010/main" val="223179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5" name="Picture 4">
            <a:extLst>
              <a:ext uri="{FF2B5EF4-FFF2-40B4-BE49-F238E27FC236}">
                <a16:creationId xmlns:a16="http://schemas.microsoft.com/office/drawing/2014/main" id="{AC75C719-4E29-3E47-8087-B0AE46AC01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0025" y="1807655"/>
            <a:ext cx="5768530" cy="4281487"/>
          </a:xfrm>
          <a:prstGeom prst="rect">
            <a:avLst/>
          </a:prstGeom>
        </p:spPr>
      </p:pic>
    </p:spTree>
    <p:extLst>
      <p:ext uri="{BB962C8B-B14F-4D97-AF65-F5344CB8AC3E}">
        <p14:creationId xmlns:p14="http://schemas.microsoft.com/office/powerpoint/2010/main" val="102962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4" name="Picture 3">
            <a:extLst>
              <a:ext uri="{FF2B5EF4-FFF2-40B4-BE49-F238E27FC236}">
                <a16:creationId xmlns:a16="http://schemas.microsoft.com/office/drawing/2014/main" id="{8EB85533-BA37-BA46-965F-48924CC2FFE1}"/>
              </a:ext>
            </a:extLst>
          </p:cNvPr>
          <p:cNvPicPr>
            <a:picLocks noChangeAspect="1"/>
          </p:cNvPicPr>
          <p:nvPr/>
        </p:nvPicPr>
        <p:blipFill>
          <a:blip r:embed="rId2"/>
          <a:stretch>
            <a:fillRect/>
          </a:stretch>
        </p:blipFill>
        <p:spPr>
          <a:xfrm>
            <a:off x="2637768" y="1745268"/>
            <a:ext cx="6818055" cy="4469794"/>
          </a:xfrm>
          <a:prstGeom prst="rect">
            <a:avLst/>
          </a:prstGeom>
        </p:spPr>
      </p:pic>
    </p:spTree>
    <p:extLst>
      <p:ext uri="{BB962C8B-B14F-4D97-AF65-F5344CB8AC3E}">
        <p14:creationId xmlns:p14="http://schemas.microsoft.com/office/powerpoint/2010/main" val="87819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lstStyle/>
          <a:p>
            <a:r>
              <a:rPr lang="en-US" dirty="0"/>
              <a:t>Just like in linear regression, the shrinkage factor must be chosen. How should we go about doing this? </a:t>
            </a:r>
          </a:p>
          <a:p>
            <a:endParaRPr lang="en-US" sz="900" dirty="0"/>
          </a:p>
          <a:p>
            <a:r>
              <a:rPr lang="en-US" dirty="0"/>
              <a:t>Through building multiple training and test sets (through </a:t>
            </a:r>
            <a:r>
              <a:rPr lang="en-US" i="1" dirty="0"/>
              <a:t>k</a:t>
            </a:r>
            <a:r>
              <a:rPr lang="en-US" dirty="0"/>
              <a:t>-fold or random subsets), we can select the best shrinkage factor to mimic out-of-sample prediction. </a:t>
            </a:r>
          </a:p>
          <a:p>
            <a:endParaRPr lang="en-US" dirty="0"/>
          </a:p>
          <a:p>
            <a:r>
              <a:rPr lang="en-US" dirty="0"/>
              <a:t>How could we measure how well each model fits the test sets? </a:t>
            </a:r>
          </a:p>
          <a:p>
            <a:endParaRPr lang="en-US" sz="900" dirty="0"/>
          </a:p>
          <a:p>
            <a:r>
              <a:rPr lang="en-US" dirty="0"/>
              <a:t>We should measure this based on some loss function! </a:t>
            </a:r>
            <a:endParaRPr lang="en-US" dirty="0">
              <a:effectLst/>
            </a:endParaRPr>
          </a:p>
        </p:txBody>
      </p:sp>
    </p:spTree>
    <p:extLst>
      <p:ext uri="{BB962C8B-B14F-4D97-AF65-F5344CB8AC3E}">
        <p14:creationId xmlns:p14="http://schemas.microsoft.com/office/powerpoint/2010/main" val="22784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0AB4-3049-6B4A-A6EA-4390CF235DB8}"/>
              </a:ext>
            </a:extLst>
          </p:cNvPr>
          <p:cNvSpPr>
            <a:spLocks noGrp="1"/>
          </p:cNvSpPr>
          <p:nvPr>
            <p:ph type="title"/>
          </p:nvPr>
        </p:nvSpPr>
        <p:spPr/>
        <p:txBody>
          <a:bodyPr/>
          <a:lstStyle/>
          <a:p>
            <a:r>
              <a:rPr lang="en-US" dirty="0"/>
              <a:t>Regularized Decision Boundaries</a:t>
            </a:r>
          </a:p>
        </p:txBody>
      </p:sp>
      <p:pic>
        <p:nvPicPr>
          <p:cNvPr id="5" name="Content Placeholder 4">
            <a:extLst>
              <a:ext uri="{FF2B5EF4-FFF2-40B4-BE49-F238E27FC236}">
                <a16:creationId xmlns:a16="http://schemas.microsoft.com/office/drawing/2014/main" id="{119C2FB5-CB81-3941-B611-B78E9B158AD8}"/>
              </a:ext>
            </a:extLst>
          </p:cNvPr>
          <p:cNvPicPr>
            <a:picLocks noGrp="1" noChangeAspect="1"/>
          </p:cNvPicPr>
          <p:nvPr>
            <p:ph idx="1"/>
          </p:nvPr>
        </p:nvPicPr>
        <p:blipFill>
          <a:blip r:embed="rId2"/>
          <a:stretch>
            <a:fillRect/>
          </a:stretch>
        </p:blipFill>
        <p:spPr>
          <a:xfrm>
            <a:off x="2078368" y="1326193"/>
            <a:ext cx="7817314" cy="4732221"/>
          </a:xfrm>
          <a:prstGeom prst="rect">
            <a:avLst/>
          </a:prstGeom>
        </p:spPr>
      </p:pic>
      <p:sp>
        <p:nvSpPr>
          <p:cNvPr id="4" name="Slide Number Placeholder 3">
            <a:extLst>
              <a:ext uri="{FF2B5EF4-FFF2-40B4-BE49-F238E27FC236}">
                <a16:creationId xmlns:a16="http://schemas.microsoft.com/office/drawing/2014/main" id="{54B28E6E-ED0F-624E-B350-CBAB031C99B5}"/>
              </a:ext>
            </a:extLst>
          </p:cNvPr>
          <p:cNvSpPr>
            <a:spLocks noGrp="1"/>
          </p:cNvSpPr>
          <p:nvPr>
            <p:ph type="sldNum" sz="quarter" idx="12"/>
          </p:nvPr>
        </p:nvSpPr>
        <p:spPr/>
        <p:txBody>
          <a:bodyPr/>
          <a:lstStyle/>
          <a:p>
            <a:fld id="{8C616E8F-BF65-1643-9F00-FF84D0665BC6}" type="slidenum">
              <a:rPr lang="en-US" smtClean="0"/>
              <a:t>19</a:t>
            </a:fld>
            <a:endParaRPr lang="en-US"/>
          </a:p>
        </p:txBody>
      </p:sp>
    </p:spTree>
    <p:extLst>
      <p:ext uri="{BB962C8B-B14F-4D97-AF65-F5344CB8AC3E}">
        <p14:creationId xmlns:p14="http://schemas.microsoft.com/office/powerpoint/2010/main" val="127026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E697-AA43-E442-B372-87DE65DDF34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BB1B0F9-27EF-F348-8ADD-22AE885F7576}"/>
              </a:ext>
            </a:extLst>
          </p:cNvPr>
          <p:cNvSpPr>
            <a:spLocks noGrp="1"/>
          </p:cNvSpPr>
          <p:nvPr>
            <p:ph idx="1"/>
          </p:nvPr>
        </p:nvSpPr>
        <p:spPr>
          <a:xfrm>
            <a:off x="1293541" y="1282390"/>
            <a:ext cx="9866882" cy="4616605"/>
          </a:xfrm>
        </p:spPr>
        <p:txBody>
          <a:bodyPr/>
          <a:lstStyle/>
          <a:p>
            <a:pPr marL="457200" indent="-457200">
              <a:buFont typeface="Arial" panose="020B0604020202020204" pitchFamily="34" charset="0"/>
              <a:buChar char="•"/>
            </a:pPr>
            <a:r>
              <a:rPr lang="en-US" dirty="0"/>
              <a:t>Project Topic Assignments Coming through Canvas</a:t>
            </a:r>
          </a:p>
          <a:p>
            <a:pPr marL="457200" indent="-457200">
              <a:buFont typeface="Arial" panose="020B0604020202020204" pitchFamily="34" charset="0"/>
              <a:buChar char="•"/>
            </a:pPr>
            <a:r>
              <a:rPr lang="en-US" dirty="0"/>
              <a:t>HW3 Due Tonight</a:t>
            </a:r>
          </a:p>
          <a:p>
            <a:pPr marL="457200" indent="-457200">
              <a:buFont typeface="Arial" panose="020B0604020202020204" pitchFamily="34" charset="0"/>
              <a:buChar char="•"/>
            </a:pPr>
            <a:r>
              <a:rPr lang="en-US" dirty="0"/>
              <a:t>Individual HW4 Coming (both 109 and 209)</a:t>
            </a:r>
          </a:p>
          <a:p>
            <a:pPr marL="457200" indent="-457200">
              <a:buFont typeface="Arial" panose="020B0604020202020204" pitchFamily="34" charset="0"/>
              <a:buChar char="•"/>
            </a:pPr>
            <a:r>
              <a:rPr lang="en-US" dirty="0"/>
              <a:t>Regrade Request Policy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0FB7F9B-2413-3646-9C8B-67833F5FF97A}"/>
              </a:ext>
            </a:extLst>
          </p:cNvPr>
          <p:cNvSpPr>
            <a:spLocks noGrp="1"/>
          </p:cNvSpPr>
          <p:nvPr>
            <p:ph type="sldNum" sz="quarter" idx="12"/>
          </p:nvPr>
        </p:nvSpPr>
        <p:spPr/>
        <p:txBody>
          <a:bodyPr/>
          <a:lstStyle/>
          <a:p>
            <a:fld id="{8C616E8F-BF65-1643-9F00-FF84D0665BC6}" type="slidenum">
              <a:rPr lang="en-US" smtClean="0"/>
              <a:t>2</a:t>
            </a:fld>
            <a:endParaRPr lang="en-US"/>
          </a:p>
        </p:txBody>
      </p:sp>
    </p:spTree>
    <p:extLst>
      <p:ext uri="{BB962C8B-B14F-4D97-AF65-F5344CB8AC3E}">
        <p14:creationId xmlns:p14="http://schemas.microsoft.com/office/powerpoint/2010/main" val="1751036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2791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endParaRPr lang="en-US" dirty="0">
              <a:effectLst/>
            </a:endParaRPr>
          </a:p>
        </p:txBody>
      </p:sp>
      <p:sp>
        <p:nvSpPr>
          <p:cNvPr id="3" name="Content Placeholder 2"/>
          <p:cNvSpPr>
            <a:spLocks noGrp="1"/>
          </p:cNvSpPr>
          <p:nvPr>
            <p:ph idx="1"/>
          </p:nvPr>
        </p:nvSpPr>
        <p:spPr>
          <a:xfrm>
            <a:off x="833415" y="1177758"/>
            <a:ext cx="10327008" cy="4868040"/>
          </a:xfrm>
        </p:spPr>
        <p:txBody>
          <a:bodyPr/>
          <a:lstStyle/>
          <a:p>
            <a:r>
              <a:rPr lang="en-US" sz="2600" dirty="0"/>
              <a:t>There are several extensions to standard logistic regression when the response variable </a:t>
            </a:r>
            <a:r>
              <a:rPr lang="en-US" sz="2600" i="1" dirty="0"/>
              <a:t>Y</a:t>
            </a:r>
            <a:r>
              <a:rPr lang="en-US" sz="2600" dirty="0"/>
              <a:t> has more than 2 categories. The two most common are: </a:t>
            </a:r>
          </a:p>
          <a:p>
            <a:pPr marL="1257270" lvl="1" indent="-514350">
              <a:buFont typeface="+mj-lt"/>
              <a:buAutoNum type="arabicPeriod"/>
            </a:pPr>
            <a:r>
              <a:rPr lang="en-US" sz="2600" dirty="0"/>
              <a:t>ordinal logistic regression</a:t>
            </a:r>
          </a:p>
          <a:p>
            <a:pPr marL="1257270" lvl="1" indent="-514350">
              <a:buFont typeface="+mj-lt"/>
              <a:buAutoNum type="arabicPeriod"/>
            </a:pPr>
            <a:r>
              <a:rPr lang="en-US" sz="2600" dirty="0"/>
              <a:t>multinomial logistic regression. </a:t>
            </a:r>
          </a:p>
          <a:p>
            <a:r>
              <a:rPr lang="en-US" sz="2600" dirty="0"/>
              <a:t>Ordinal logistic regression is used when the categories have a specific hierarchy (like class year: Freshman, Sophomore, Junior, Senior; or a 7-point rating scale from strongly disagree to strongly agree). </a:t>
            </a:r>
          </a:p>
          <a:p>
            <a:endParaRPr lang="en-US" sz="2600" dirty="0"/>
          </a:p>
          <a:p>
            <a:r>
              <a:rPr lang="en-US" sz="2600" dirty="0"/>
              <a:t>Multinomial logistic regression is used when the categories have no inherent order (like eye color: blue, green, brown, hazel, et...). </a:t>
            </a:r>
            <a:endParaRPr lang="en-US" sz="2600" dirty="0">
              <a:effectLst/>
            </a:endParaRPr>
          </a:p>
        </p:txBody>
      </p:sp>
    </p:spTree>
    <p:extLst>
      <p:ext uri="{BB962C8B-B14F-4D97-AF65-F5344CB8AC3E}">
        <p14:creationId xmlns:p14="http://schemas.microsoft.com/office/powerpoint/2010/main" val="4210196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There are two common approaches to estimating a nominal (not-ordinal) categorical variable that has more than 2 classes. The first approach sets one of the categories in the response variable as the </a:t>
            </a:r>
            <a:r>
              <a:rPr lang="en-US" i="1" dirty="0"/>
              <a:t>reference </a:t>
            </a:r>
            <a:r>
              <a:rPr lang="en-US" dirty="0"/>
              <a:t>group, and then fits separate logistic regression models to predict the other cases based off of the reference group. For example we could attempt to predict a student’s concentration: </a:t>
            </a:r>
          </a:p>
          <a:p>
            <a:endParaRPr lang="en-US" dirty="0">
              <a:effectLst/>
            </a:endParaRPr>
          </a:p>
          <a:p>
            <a:endParaRPr lang="en-US" dirty="0"/>
          </a:p>
          <a:p>
            <a:endParaRPr lang="en-US" dirty="0">
              <a:effectLst/>
            </a:endParaRPr>
          </a:p>
          <a:p>
            <a:r>
              <a:rPr lang="en-US" dirty="0"/>
              <a:t>from predictors </a:t>
            </a:r>
            <a:r>
              <a:rPr lang="en-US" i="1" dirty="0"/>
              <a:t>x</a:t>
            </a:r>
            <a:r>
              <a:rPr lang="en-US" baseline="-25000" dirty="0"/>
              <a:t>1</a:t>
            </a:r>
            <a:r>
              <a:rPr lang="en-US" dirty="0"/>
              <a:t> number of </a:t>
            </a:r>
            <a:r>
              <a:rPr lang="en-US" dirty="0" err="1"/>
              <a:t>psets</a:t>
            </a:r>
            <a:r>
              <a:rPr lang="en-US" dirty="0"/>
              <a:t> per week and </a:t>
            </a:r>
            <a:r>
              <a:rPr lang="en-US" i="1" dirty="0"/>
              <a:t>x</a:t>
            </a:r>
            <a:r>
              <a:rPr lang="en-US" baseline="-25000" dirty="0"/>
              <a:t>2</a:t>
            </a:r>
            <a:r>
              <a:rPr lang="en-US" dirty="0"/>
              <a:t> how much time spent in Lamont Library. </a:t>
            </a:r>
          </a:p>
          <a:p>
            <a:endParaRPr lang="en-US" dirty="0">
              <a:effectLst/>
            </a:endParaRPr>
          </a:p>
        </p:txBody>
      </p:sp>
      <p:pic>
        <p:nvPicPr>
          <p:cNvPr id="4" name="Picture 3">
            <a:extLst>
              <a:ext uri="{FF2B5EF4-FFF2-40B4-BE49-F238E27FC236}">
                <a16:creationId xmlns:a16="http://schemas.microsoft.com/office/drawing/2014/main" id="{9B3D0F47-42D7-174B-A76A-0DC62DF170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775" y="3822700"/>
            <a:ext cx="6178549" cy="1522395"/>
          </a:xfrm>
          <a:prstGeom prst="rect">
            <a:avLst/>
          </a:prstGeom>
        </p:spPr>
      </p:pic>
    </p:spTree>
    <p:extLst>
      <p:ext uri="{BB962C8B-B14F-4D97-AF65-F5344CB8AC3E}">
        <p14:creationId xmlns:p14="http://schemas.microsoft.com/office/powerpoint/2010/main" val="296782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Logistic Regression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could select the </a:t>
            </a:r>
            <a:r>
              <a:rPr lang="en-US" i="1" dirty="0"/>
              <a:t>y</a:t>
            </a:r>
            <a:r>
              <a:rPr lang="en-US" dirty="0"/>
              <a:t> = 3 case as the reference group (other concentration), and then fit two separate models: a model to predict </a:t>
            </a:r>
            <a:r>
              <a:rPr lang="en-US" i="1" dirty="0"/>
              <a:t>y </a:t>
            </a:r>
            <a:r>
              <a:rPr lang="en-US" dirty="0"/>
              <a:t>= 1 (CS) from</a:t>
            </a:r>
            <a:r>
              <a:rPr lang="en-US" i="1" dirty="0"/>
              <a:t> y </a:t>
            </a:r>
            <a:r>
              <a:rPr lang="en-US" dirty="0"/>
              <a:t>= 3 (others) and a separate model to predict </a:t>
            </a:r>
            <a:r>
              <a:rPr lang="en-US" i="1" dirty="0"/>
              <a:t>y </a:t>
            </a:r>
            <a:r>
              <a:rPr lang="en-US" dirty="0"/>
              <a:t>= 2 (Stat) from </a:t>
            </a:r>
            <a:r>
              <a:rPr lang="en-US" i="1" dirty="0"/>
              <a:t>y</a:t>
            </a:r>
            <a:r>
              <a:rPr lang="en-US" dirty="0"/>
              <a:t> = 3 (others). </a:t>
            </a:r>
          </a:p>
          <a:p>
            <a:endParaRPr lang="en-US" sz="900" dirty="0"/>
          </a:p>
          <a:p>
            <a:r>
              <a:rPr lang="en-US" dirty="0"/>
              <a:t>Ignoring interactions, how many parameters would need to be estimated? </a:t>
            </a:r>
          </a:p>
          <a:p>
            <a:endParaRPr lang="en-US" sz="900" dirty="0"/>
          </a:p>
          <a:p>
            <a:r>
              <a:rPr lang="en-US" dirty="0"/>
              <a:t>How could these models be used to estimate the probability of an individual falling in each concentration? </a:t>
            </a:r>
            <a:endParaRPr lang="en-US" dirty="0">
              <a:effectLst/>
            </a:endParaRPr>
          </a:p>
        </p:txBody>
      </p:sp>
    </p:spTree>
    <p:extLst>
      <p:ext uri="{BB962C8B-B14F-4D97-AF65-F5344CB8AC3E}">
        <p14:creationId xmlns:p14="http://schemas.microsoft.com/office/powerpoint/2010/main" val="601375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a:t>
            </a:r>
            <a:endParaRPr lang="en-US" dirty="0">
              <a:effectLst/>
            </a:endParaRPr>
          </a:p>
        </p:txBody>
      </p:sp>
      <p:sp>
        <p:nvSpPr>
          <p:cNvPr id="3" name="Content Placeholder 2"/>
          <p:cNvSpPr>
            <a:spLocks noGrp="1"/>
          </p:cNvSpPr>
          <p:nvPr>
            <p:ph idx="1"/>
          </p:nvPr>
        </p:nvSpPr>
        <p:spPr>
          <a:xfrm>
            <a:off x="591353" y="1206333"/>
            <a:ext cx="11009293" cy="4717433"/>
          </a:xfrm>
        </p:spPr>
        <p:txBody>
          <a:bodyPr/>
          <a:lstStyle/>
          <a:p>
            <a:r>
              <a:rPr lang="en-US" sz="2600" dirty="0"/>
              <a:t>The default multiclass logistic regression model is called the ’One vs. Rest’ approach, which is our second method. </a:t>
            </a:r>
          </a:p>
          <a:p>
            <a:r>
              <a:rPr lang="en-US" sz="2600" dirty="0"/>
              <a:t>If there are 3 classes, then 3 separate logistic regressions are fit, where the probability of each category is predicted over the rest of the categories combined. So for the concentration example, 3 models would be fit: </a:t>
            </a:r>
          </a:p>
          <a:p>
            <a:pPr marL="457200" indent="-457200">
              <a:buFont typeface="Arial" panose="020B0604020202020204" pitchFamily="34" charset="0"/>
              <a:buChar char="•"/>
            </a:pPr>
            <a:r>
              <a:rPr lang="en-US" sz="2600" dirty="0"/>
              <a:t>a first model would be fit to predict CS from (Stat and Others) combined. </a:t>
            </a:r>
          </a:p>
          <a:p>
            <a:pPr marL="457200" indent="-457200">
              <a:buFont typeface="Arial" panose="020B0604020202020204" pitchFamily="34" charset="0"/>
              <a:buChar char="•"/>
            </a:pPr>
            <a:r>
              <a:rPr lang="en-US" sz="2600" dirty="0"/>
              <a:t>a second model would be fit to predict Stat from (CS and Others) combined.</a:t>
            </a:r>
          </a:p>
          <a:p>
            <a:pPr marL="457200" indent="-457200">
              <a:buFont typeface="Arial" panose="020B0604020202020204" pitchFamily="34" charset="0"/>
              <a:buChar char="•"/>
            </a:pPr>
            <a:r>
              <a:rPr lang="en-US" sz="2600" dirty="0"/>
              <a:t>a third model would be fit to predict Others from (CS and Stat) combined. </a:t>
            </a:r>
          </a:p>
          <a:p>
            <a:r>
              <a:rPr lang="en-US" sz="2600" dirty="0"/>
              <a:t>An example to predict ECG results from the Heart data to follow…</a:t>
            </a:r>
            <a:endParaRPr lang="en-US" sz="2600" dirty="0">
              <a:effectLst/>
            </a:endParaRPr>
          </a:p>
        </p:txBody>
      </p:sp>
    </p:spTree>
    <p:extLst>
      <p:ext uri="{BB962C8B-B14F-4D97-AF65-F5344CB8AC3E}">
        <p14:creationId xmlns:p14="http://schemas.microsoft.com/office/powerpoint/2010/main" val="2238820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pic>
        <p:nvPicPr>
          <p:cNvPr id="3" name="Picture 2">
            <a:extLst>
              <a:ext uri="{FF2B5EF4-FFF2-40B4-BE49-F238E27FC236}">
                <a16:creationId xmlns:a16="http://schemas.microsoft.com/office/drawing/2014/main" id="{3CE10555-7499-C543-B0A7-811DAFD4A386}"/>
              </a:ext>
            </a:extLst>
          </p:cNvPr>
          <p:cNvPicPr>
            <a:picLocks noChangeAspect="1"/>
          </p:cNvPicPr>
          <p:nvPr/>
        </p:nvPicPr>
        <p:blipFill>
          <a:blip r:embed="rId2"/>
          <a:stretch>
            <a:fillRect/>
          </a:stretch>
        </p:blipFill>
        <p:spPr>
          <a:xfrm>
            <a:off x="566315" y="863534"/>
            <a:ext cx="11059369" cy="5130932"/>
          </a:xfrm>
          <a:prstGeom prst="rect">
            <a:avLst/>
          </a:prstGeom>
        </p:spPr>
      </p:pic>
    </p:spTree>
    <p:extLst>
      <p:ext uri="{BB962C8B-B14F-4D97-AF65-F5344CB8AC3E}">
        <p14:creationId xmlns:p14="http://schemas.microsoft.com/office/powerpoint/2010/main" val="151823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Multinomial Logistic Regression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1353" y="1206333"/>
                <a:ext cx="11009293" cy="4717433"/>
              </a:xfrm>
            </p:spPr>
            <p:txBody>
              <a:bodyPr/>
              <a:lstStyle/>
              <a:p>
                <a:r>
                  <a:rPr lang="en-US" sz="2600" dirty="0"/>
                  <a:t>Another option for multiclass a logistic regression model is the </a:t>
                </a:r>
                <a:r>
                  <a:rPr lang="en-US" sz="2600" i="1" dirty="0"/>
                  <a:t>true </a:t>
                </a:r>
                <a:r>
                  <a:rPr lang="en-US" sz="2600" dirty="0"/>
                  <a:t>‘multinomial’ logistic regression model.</a:t>
                </a:r>
              </a:p>
              <a:p>
                <a:endParaRPr lang="en-US" sz="1200" dirty="0"/>
              </a:p>
              <a:p>
                <a:r>
                  <a:rPr lang="en-US" sz="2600" dirty="0"/>
                  <a:t>One of the classes is chosen as the </a:t>
                </a:r>
                <a:r>
                  <a:rPr lang="en-US" sz="2600" i="1" dirty="0"/>
                  <a:t>baseline group </a:t>
                </a:r>
                <a:r>
                  <a:rPr lang="en-US" sz="2600" dirty="0"/>
                  <a:t>(think </a:t>
                </a:r>
                <a:r>
                  <a:rPr lang="en-US" sz="2600" i="1" dirty="0"/>
                  <a:t>Y </a:t>
                </a:r>
                <a:r>
                  <a:rPr lang="en-US" sz="2600" dirty="0"/>
                  <a:t>= 0 group in </a:t>
                </a:r>
                <a:r>
                  <a:rPr lang="en-US" sz="2600" dirty="0" err="1"/>
                  <a:t>typicaly</a:t>
                </a:r>
                <a:r>
                  <a:rPr lang="en-US" sz="2600" dirty="0"/>
                  <a:t> logistic regression), and the other </a:t>
                </a:r>
                <a:r>
                  <a:rPr lang="en-US" sz="2600" i="1" dirty="0"/>
                  <a:t>K</a:t>
                </a:r>
                <a:r>
                  <a:rPr lang="en-US" sz="2600" dirty="0"/>
                  <a:t> – 1 classes are compared to it.  Thus a sequence or models are built to predict being in class </a:t>
                </a:r>
                <a:r>
                  <a:rPr lang="en-US" sz="2600" i="1" dirty="0"/>
                  <a:t>k</a:t>
                </a:r>
                <a:r>
                  <a:rPr lang="en-US" sz="2600" dirty="0"/>
                  <a:t> from class </a:t>
                </a:r>
                <a:r>
                  <a:rPr lang="en-US" sz="2600" i="1" dirty="0"/>
                  <a:t>K</a:t>
                </a:r>
                <a:r>
                  <a:rPr lang="en-US" sz="2600" dirty="0"/>
                  <a:t>:</a:t>
                </a:r>
              </a:p>
              <a:p>
                <a:endParaRPr lang="en-US" sz="1200" dirty="0"/>
              </a:p>
              <a:p>
                <a14:m>
                  <m:oMathPara xmlns:m="http://schemas.openxmlformats.org/officeDocument/2006/math">
                    <m:oMathParaPr>
                      <m:jc m:val="centerGroup"/>
                    </m:oMathParaPr>
                    <m:oMath xmlns:m="http://schemas.openxmlformats.org/officeDocument/2006/math">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ln</m:t>
                          </m:r>
                        </m:fName>
                        <m:e>
                          <m:d>
                            <m:dPr>
                              <m:ctrlPr>
                                <a:rPr lang="en-US" sz="2600" i="1">
                                  <a:latin typeface="Cambria Math" panose="02040503050406030204" pitchFamily="18" charset="0"/>
                                </a:rPr>
                              </m:ctrlPr>
                            </m:dPr>
                            <m:e>
                              <m:f>
                                <m:fPr>
                                  <m:ctrlPr>
                                    <a:rPr lang="en-US" sz="2600" i="1">
                                      <a:latin typeface="Cambria Math" panose="02040503050406030204" pitchFamily="18" charset="0"/>
                                    </a:rPr>
                                  </m:ctrlPr>
                                </m:fPr>
                                <m:num>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m:t>
                                  </m:r>
                                </m:num>
                                <m:den>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𝐾</m:t>
                                  </m:r>
                                  <m:r>
                                    <a:rPr lang="en-US" sz="2600" b="0" i="1" smtClean="0">
                                      <a:latin typeface="Cambria Math" panose="02040503050406030204" pitchFamily="18" charset="0"/>
                                    </a:rPr>
                                    <m:t>)</m:t>
                                  </m:r>
                                </m:den>
                              </m:f>
                            </m:e>
                          </m:d>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𝛽</m:t>
                              </m:r>
                            </m:e>
                            <m:sub>
                              <m:r>
                                <a:rPr lang="en-US" sz="2600" b="0" i="1" smtClean="0">
                                  <a:latin typeface="Cambria Math" panose="02040503050406030204" pitchFamily="18" charset="0"/>
                                </a:rPr>
                                <m:t>0,</m:t>
                              </m:r>
                              <m:r>
                                <a:rPr lang="en-US" sz="2600" b="0" i="1" smtClean="0">
                                  <a:latin typeface="Cambria Math" panose="02040503050406030204" pitchFamily="18" charset="0"/>
                                </a:rPr>
                                <m:t>𝑘</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𝛽</m:t>
                              </m:r>
                            </m:e>
                            <m:sub>
                              <m:r>
                                <a:rPr lang="en-US" sz="2600" b="0" i="1" smtClean="0">
                                  <a:latin typeface="Cambria Math" panose="02040503050406030204" pitchFamily="18" charset="0"/>
                                </a:rPr>
                                <m:t>1,</m:t>
                              </m:r>
                              <m:r>
                                <a:rPr lang="en-US" sz="2600" b="0" i="1" smtClean="0">
                                  <a:latin typeface="Cambria Math" panose="02040503050406030204" pitchFamily="18" charset="0"/>
                                </a:rPr>
                                <m:t>𝑘</m:t>
                              </m:r>
                            </m:sub>
                          </m:sSub>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𝛽</m:t>
                              </m:r>
                            </m:e>
                            <m:sub>
                              <m:r>
                                <a:rPr lang="en-US" sz="2600" b="0" i="1" smtClean="0">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𝑘</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b="0" i="1" smtClean="0">
                                  <a:latin typeface="Cambria Math" panose="02040503050406030204" pitchFamily="18" charset="0"/>
                                </a:rPr>
                                <m:t>𝑝</m:t>
                              </m:r>
                            </m:sub>
                          </m:sSub>
                        </m:e>
                      </m:func>
                    </m:oMath>
                  </m:oMathPara>
                </a14:m>
                <a:endParaRPr lang="en-US" sz="2600" dirty="0"/>
              </a:p>
              <a:p>
                <a:endParaRPr lang="en-US" sz="1200" dirty="0"/>
              </a:p>
              <a:p>
                <a:r>
                  <a:rPr lang="en-US" sz="2600" dirty="0"/>
                  <a:t>Note: </a:t>
                </a:r>
                <a:r>
                  <a:rPr lang="en-US" sz="2600" dirty="0" err="1"/>
                  <a:t>sklearn</a:t>
                </a:r>
                <a:r>
                  <a:rPr lang="en-US" sz="2600" dirty="0"/>
                  <a:t> normalizes the calculations by adding a </a:t>
                </a:r>
                <a:r>
                  <a:rPr lang="en-US" sz="2600" i="1" dirty="0"/>
                  <a:t>K</a:t>
                </a:r>
                <a:r>
                  <a:rPr lang="en-US" sz="2600" baseline="30000" dirty="0"/>
                  <a:t>th</a:t>
                </a:r>
                <a:r>
                  <a:rPr lang="en-US" sz="2600" dirty="0"/>
                  <a:t> set of estimates in the output.</a:t>
                </a:r>
              </a:p>
              <a:p>
                <a:endParaRPr lang="en-US" sz="2600" dirty="0"/>
              </a:p>
              <a:p>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1353" y="1206333"/>
                <a:ext cx="11009293" cy="4717433"/>
              </a:xfrm>
              <a:blipFill>
                <a:blip r:embed="rId2"/>
                <a:stretch>
                  <a:fillRect l="-1038" t="-1075"/>
                </a:stretch>
              </a:blipFill>
            </p:spPr>
            <p:txBody>
              <a:bodyPr/>
              <a:lstStyle/>
              <a:p>
                <a:r>
                  <a:rPr lang="en-US">
                    <a:noFill/>
                  </a:rPr>
                  <a:t> </a:t>
                </a:r>
              </a:p>
            </p:txBody>
          </p:sp>
        </mc:Fallback>
      </mc:AlternateContent>
    </p:spTree>
    <p:extLst>
      <p:ext uri="{BB962C8B-B14F-4D97-AF65-F5344CB8AC3E}">
        <p14:creationId xmlns:p14="http://schemas.microsoft.com/office/powerpoint/2010/main" val="395424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D38E-76B8-1143-8D3A-6F1C4390493D}"/>
              </a:ext>
            </a:extLst>
          </p:cNvPr>
          <p:cNvSpPr>
            <a:spLocks noGrp="1"/>
          </p:cNvSpPr>
          <p:nvPr>
            <p:ph type="title"/>
          </p:nvPr>
        </p:nvSpPr>
        <p:spPr/>
        <p:txBody>
          <a:bodyPr/>
          <a:lstStyle/>
          <a:p>
            <a:r>
              <a:rPr lang="en-US" dirty="0"/>
              <a:t>Multinomial Logistic Regression in Python </a:t>
            </a:r>
          </a:p>
        </p:txBody>
      </p:sp>
      <p:pic>
        <p:nvPicPr>
          <p:cNvPr id="5" name="Content Placeholder 4">
            <a:extLst>
              <a:ext uri="{FF2B5EF4-FFF2-40B4-BE49-F238E27FC236}">
                <a16:creationId xmlns:a16="http://schemas.microsoft.com/office/drawing/2014/main" id="{0C335A62-7FEF-1144-9FF9-D2AAC03A656A}"/>
              </a:ext>
            </a:extLst>
          </p:cNvPr>
          <p:cNvPicPr>
            <a:picLocks noGrp="1" noChangeAspect="1"/>
          </p:cNvPicPr>
          <p:nvPr>
            <p:ph idx="1"/>
          </p:nvPr>
        </p:nvPicPr>
        <p:blipFill>
          <a:blip r:embed="rId2"/>
          <a:stretch>
            <a:fillRect/>
          </a:stretch>
        </p:blipFill>
        <p:spPr>
          <a:xfrm>
            <a:off x="176023" y="1543050"/>
            <a:ext cx="11812777" cy="3572495"/>
          </a:xfrm>
          <a:prstGeom prst="rect">
            <a:avLst/>
          </a:prstGeom>
        </p:spPr>
      </p:pic>
      <p:sp>
        <p:nvSpPr>
          <p:cNvPr id="4" name="Slide Number Placeholder 3">
            <a:extLst>
              <a:ext uri="{FF2B5EF4-FFF2-40B4-BE49-F238E27FC236}">
                <a16:creationId xmlns:a16="http://schemas.microsoft.com/office/drawing/2014/main" id="{A2F9A62C-EEC1-FD45-843D-D1C968E6923F}"/>
              </a:ext>
            </a:extLst>
          </p:cNvPr>
          <p:cNvSpPr>
            <a:spLocks noGrp="1"/>
          </p:cNvSpPr>
          <p:nvPr>
            <p:ph type="sldNum" sz="quarter" idx="12"/>
          </p:nvPr>
        </p:nvSpPr>
        <p:spPr/>
        <p:txBody>
          <a:bodyPr/>
          <a:lstStyle/>
          <a:p>
            <a:fld id="{8C616E8F-BF65-1643-9F00-FF84D0665BC6}" type="slidenum">
              <a:rPr lang="en-US" smtClean="0"/>
              <a:t>27</a:t>
            </a:fld>
            <a:endParaRPr lang="en-US"/>
          </a:p>
        </p:txBody>
      </p:sp>
    </p:spTree>
    <p:extLst>
      <p:ext uri="{BB962C8B-B14F-4D97-AF65-F5344CB8AC3E}">
        <p14:creationId xmlns:p14="http://schemas.microsoft.com/office/powerpoint/2010/main" val="3215929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vs. ‘</a:t>
            </a:r>
            <a:r>
              <a:rPr lang="en-US" dirty="0" err="1"/>
              <a:t>ovr</a:t>
            </a:r>
            <a:r>
              <a:rPr lang="en-US" dirty="0"/>
              <a:t>’</a:t>
            </a:r>
            <a:endParaRPr lang="en-US" dirty="0">
              <a:effectLst/>
            </a:endParaRPr>
          </a:p>
        </p:txBody>
      </p:sp>
      <p:sp>
        <p:nvSpPr>
          <p:cNvPr id="3" name="Content Placeholder 2"/>
          <p:cNvSpPr>
            <a:spLocks noGrp="1"/>
          </p:cNvSpPr>
          <p:nvPr>
            <p:ph idx="1"/>
          </p:nvPr>
        </p:nvSpPr>
        <p:spPr>
          <a:xfrm>
            <a:off x="591353" y="1206333"/>
            <a:ext cx="11009293" cy="4717433"/>
          </a:xfrm>
        </p:spPr>
        <p:txBody>
          <a:bodyPr/>
          <a:lstStyle/>
          <a:p>
            <a:r>
              <a:rPr lang="en-US" sz="2600" dirty="0"/>
              <a:t>There are 2 options in </a:t>
            </a:r>
            <a:r>
              <a:rPr lang="en-US" sz="2600" dirty="0" err="1"/>
              <a:t>sklearn</a:t>
            </a:r>
            <a:r>
              <a:rPr lang="en-US" sz="2600" dirty="0"/>
              <a:t>, so which should we use?</a:t>
            </a:r>
          </a:p>
          <a:p>
            <a:endParaRPr lang="en-US" sz="2600" dirty="0"/>
          </a:p>
          <a:p>
            <a:r>
              <a:rPr lang="en-US" sz="2400" dirty="0"/>
              <a:t>‘multinomial’ is slightly more efficient in estimation since there technically are fewer parameters (though </a:t>
            </a:r>
            <a:r>
              <a:rPr lang="en-US" sz="2400" dirty="0" err="1"/>
              <a:t>sklearn</a:t>
            </a:r>
            <a:r>
              <a:rPr lang="en-US" sz="2400" dirty="0"/>
              <a:t> reports extra ones to normalize the calculations to 1) and is more suitable for inferences/group comparisons.</a:t>
            </a:r>
          </a:p>
          <a:p>
            <a:endParaRPr lang="en-US" sz="2400" dirty="0"/>
          </a:p>
          <a:p>
            <a:r>
              <a:rPr lang="en-US" sz="2400" dirty="0"/>
              <a:t>‘</a:t>
            </a:r>
            <a:r>
              <a:rPr lang="en-US" sz="2400" dirty="0" err="1"/>
              <a:t>ovr</a:t>
            </a:r>
            <a:r>
              <a:rPr lang="en-US" sz="2400" dirty="0"/>
              <a:t>’ is often preferred for determining classification: you simply just predict from all 3 separate models (for each individual) and choose the highest probability.</a:t>
            </a:r>
          </a:p>
          <a:p>
            <a:endParaRPr lang="en-US" sz="2400" dirty="0"/>
          </a:p>
          <a:p>
            <a:r>
              <a:rPr lang="en-US" sz="2400" dirty="0"/>
              <a:t>They give VERY similar results in estimated probabilities and classifications.</a:t>
            </a:r>
            <a:endParaRPr lang="en-US" sz="2600" dirty="0"/>
          </a:p>
        </p:txBody>
      </p:sp>
    </p:spTree>
    <p:extLst>
      <p:ext uri="{BB962C8B-B14F-4D97-AF65-F5344CB8AC3E}">
        <p14:creationId xmlns:p14="http://schemas.microsoft.com/office/powerpoint/2010/main" val="3641550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8"/>
            <a:ext cx="10327008" cy="3908592"/>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will instead have to select the group with the largest estimated probability. </a:t>
            </a:r>
          </a:p>
          <a:p>
            <a:endParaRPr lang="en-US" dirty="0"/>
          </a:p>
          <a:p>
            <a:r>
              <a:rPr lang="en-US" dirty="0"/>
              <a:t>The classification boundaries are then much more difficult to determine. We will not get into the algorithm for drawing these in this class. </a:t>
            </a:r>
          </a:p>
          <a:p>
            <a:endParaRPr lang="en-US" dirty="0"/>
          </a:p>
        </p:txBody>
      </p:sp>
    </p:spTree>
    <p:extLst>
      <p:ext uri="{BB962C8B-B14F-4D97-AF65-F5344CB8AC3E}">
        <p14:creationId xmlns:p14="http://schemas.microsoft.com/office/powerpoint/2010/main" val="2321042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dirty="0"/>
              <a:t>Logistic Regression: a Brief Review </a:t>
            </a:r>
          </a:p>
          <a:p>
            <a:pPr marL="457200" indent="-457200">
              <a:lnSpc>
                <a:spcPct val="150000"/>
              </a:lnSpc>
              <a:buFont typeface="Arial" panose="020B0604020202020204" pitchFamily="34" charset="0"/>
              <a:buChar char="•"/>
            </a:pPr>
            <a:r>
              <a:rPr lang="en-US" dirty="0"/>
              <a:t>Classification Boundaries</a:t>
            </a:r>
          </a:p>
          <a:p>
            <a:pPr marL="457200" indent="-457200">
              <a:lnSpc>
                <a:spcPct val="150000"/>
              </a:lnSpc>
              <a:buFont typeface="Arial" panose="020B0604020202020204" pitchFamily="34" charset="0"/>
              <a:buChar char="•"/>
            </a:pPr>
            <a:r>
              <a:rPr lang="en-US" dirty="0"/>
              <a:t>Regularization in Logistic Regression </a:t>
            </a:r>
          </a:p>
          <a:p>
            <a:pPr marL="457200" indent="-457200">
              <a:lnSpc>
                <a:spcPct val="150000"/>
              </a:lnSpc>
              <a:buFont typeface="Arial" panose="020B0604020202020204" pitchFamily="34" charset="0"/>
              <a:buChar char="•"/>
            </a:pPr>
            <a:r>
              <a:rPr lang="en-US" dirty="0"/>
              <a:t>Multinomial Logistic Regression</a:t>
            </a:r>
          </a:p>
          <a:p>
            <a:pPr marL="457200" indent="-457200">
              <a:lnSpc>
                <a:spcPct val="150000"/>
              </a:lnSpc>
              <a:buFont typeface="Arial" panose="020B0604020202020204" pitchFamily="34" charset="0"/>
              <a:buChar char="•"/>
            </a:pPr>
            <a:r>
              <a:rPr lang="en-US" dirty="0"/>
              <a:t>Bayes Theorem and Misclassification Rates </a:t>
            </a:r>
          </a:p>
          <a:p>
            <a:pPr marL="457200" indent="-457200">
              <a:lnSpc>
                <a:spcPct val="150000"/>
              </a:lnSpc>
              <a:buFont typeface="Arial" panose="020B0604020202020204" pitchFamily="34" charset="0"/>
              <a:buChar char="•"/>
            </a:pPr>
            <a:r>
              <a:rPr lang="en-US" dirty="0"/>
              <a:t>ROC Curves </a:t>
            </a:r>
          </a:p>
          <a:p>
            <a:pPr marL="457200" indent="-457200">
              <a:lnSpc>
                <a:spcPct val="150000"/>
              </a:lnSpc>
              <a:spcAft>
                <a:spcPts val="1200"/>
              </a:spcAft>
              <a:buFont typeface="Arial" panose="020B0604020202020204" pitchFamily="34" charset="0"/>
              <a:buChar char="•"/>
            </a:pPr>
            <a:endParaRPr lang="en-US" dirty="0"/>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AFB4-43BC-5A49-9604-5B67FEE40C44}"/>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0D3D61-F093-2144-9EA8-7FDB7615802F}"/>
                  </a:ext>
                </a:extLst>
              </p:cNvPr>
              <p:cNvSpPr>
                <a:spLocks noGrp="1"/>
              </p:cNvSpPr>
              <p:nvPr>
                <p:ph idx="1"/>
              </p:nvPr>
            </p:nvSpPr>
            <p:spPr>
              <a:xfrm>
                <a:off x="833415" y="1177758"/>
                <a:ext cx="10510860" cy="2451267"/>
              </a:xfrm>
            </p:spPr>
            <p:txBody>
              <a:bodyPr/>
              <a:lstStyle/>
              <a:p>
                <a:r>
                  <a:rPr lang="en-US" sz="2600" dirty="0"/>
                  <a:t>So how do we convert a set of probability estimates from separate models to one set of probability estimates?</a:t>
                </a:r>
              </a:p>
              <a:p>
                <a:r>
                  <a:rPr lang="en-US" sz="2600" dirty="0"/>
                  <a:t>The </a:t>
                </a:r>
                <a:r>
                  <a:rPr lang="en-US" sz="2600" b="1" i="1" dirty="0" err="1"/>
                  <a:t>softmax</a:t>
                </a:r>
                <a:r>
                  <a:rPr lang="en-US" sz="2600" dirty="0"/>
                  <a:t> function is used.  That is, the weights are just normalized for each predicted probability.  AKA, predict the 3 class probabilities from each model of the 3 models, and just rescale so they add up to 1.</a:t>
                </a:r>
              </a:p>
              <a:p>
                <a:r>
                  <a:rPr lang="en-US" sz="2600" dirty="0"/>
                  <a:t>Mathematically that is:</a:t>
                </a:r>
              </a:p>
              <a:p>
                <a:endParaRPr lang="en-US" sz="2600" dirty="0"/>
              </a:p>
              <a:p>
                <a:endParaRPr lang="en-US" sz="2600" dirty="0"/>
              </a:p>
              <a:p>
                <a:endParaRPr lang="en-US" sz="2600" dirty="0"/>
              </a:p>
              <a:p>
                <a:r>
                  <a:rPr lang="en-US" sz="2600" dirty="0"/>
                  <a:t>where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is the vector of covariates for that observation and </a:t>
                </a:r>
                <a14:m>
                  <m:oMath xmlns:m="http://schemas.openxmlformats.org/officeDocument/2006/math">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ea typeface="Cambria Math" panose="02040503050406030204" pitchFamily="18" charset="0"/>
                              </a:rPr>
                            </m:ctrlPr>
                          </m:accPr>
                          <m:e>
                            <m:acc>
                              <m:accPr>
                                <m:chr m:val="⃗"/>
                                <m:ctrlPr>
                                  <a:rPr lang="en-US" sz="2600" i="1">
                                    <a:latin typeface="Cambria Math" panose="02040503050406030204" pitchFamily="18" charset="0"/>
                                  </a:rPr>
                                </m:ctrlPr>
                              </m:accPr>
                              <m:e>
                                <m:r>
                                  <a:rPr lang="en-US" sz="2600" i="1">
                                    <a:latin typeface="Cambria Math" panose="02040503050406030204" pitchFamily="18" charset="0"/>
                                    <a:ea typeface="Cambria Math" panose="02040503050406030204" pitchFamily="18" charset="0"/>
                                  </a:rPr>
                                  <m:t>𝛽</m:t>
                                </m:r>
                              </m:e>
                            </m:acc>
                          </m:e>
                        </m:acc>
                      </m:e>
                      <m:sub>
                        <m:r>
                          <a:rPr lang="en-US" sz="2600" i="1">
                            <a:latin typeface="Cambria Math" panose="02040503050406030204" pitchFamily="18" charset="0"/>
                          </a:rPr>
                          <m:t>𝑘</m:t>
                        </m:r>
                      </m:sub>
                    </m:sSub>
                    <m:r>
                      <a:rPr lang="en-US" sz="2600" i="1">
                        <a:latin typeface="Cambria Math" panose="02040503050406030204" pitchFamily="18" charset="0"/>
                      </a:rPr>
                      <m:t> </m:t>
                    </m:r>
                  </m:oMath>
                </a14:m>
                <a:r>
                  <a:rPr lang="en-US" sz="2600" dirty="0"/>
                  <a:t>are the associated logistic regression coefficient estimates.</a:t>
                </a:r>
              </a:p>
            </p:txBody>
          </p:sp>
        </mc:Choice>
        <mc:Fallback xmlns="">
          <p:sp>
            <p:nvSpPr>
              <p:cNvPr id="3" name="Content Placeholder 2">
                <a:extLst>
                  <a:ext uri="{FF2B5EF4-FFF2-40B4-BE49-F238E27FC236}">
                    <a16:creationId xmlns:a16="http://schemas.microsoft.com/office/drawing/2014/main" id="{440D3D61-F093-2144-9EA8-7FDB7615802F}"/>
                  </a:ext>
                </a:extLst>
              </p:cNvPr>
              <p:cNvSpPr>
                <a:spLocks noGrp="1" noRot="1" noChangeAspect="1" noMove="1" noResize="1" noEditPoints="1" noAdjustHandles="1" noChangeArrowheads="1" noChangeShapeType="1" noTextEdit="1"/>
              </p:cNvSpPr>
              <p:nvPr>
                <p:ph idx="1"/>
              </p:nvPr>
            </p:nvSpPr>
            <p:spPr>
              <a:xfrm>
                <a:off x="833415" y="1177758"/>
                <a:ext cx="10510860" cy="2451267"/>
              </a:xfrm>
              <a:blipFill>
                <a:blip r:embed="rId2"/>
                <a:stretch>
                  <a:fillRect l="-966" t="-2062" r="-1329" b="-1123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B0608F-2C92-E049-B34D-00262DF3BA15}"/>
              </a:ext>
            </a:extLst>
          </p:cNvPr>
          <p:cNvSpPr>
            <a:spLocks noGrp="1"/>
          </p:cNvSpPr>
          <p:nvPr>
            <p:ph type="sldNum" sz="quarter" idx="12"/>
          </p:nvPr>
        </p:nvSpPr>
        <p:spPr/>
        <p:txBody>
          <a:bodyPr/>
          <a:lstStyle/>
          <a:p>
            <a:fld id="{8C616E8F-BF65-1643-9F00-FF84D0665BC6}" type="slidenum">
              <a:rPr lang="en-US" smtClean="0"/>
              <a:t>30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2B65CC-2D7C-9A48-A2FC-9FC279CF7F30}"/>
                  </a:ext>
                </a:extLst>
              </p:cNvPr>
              <p:cNvSpPr txBox="1"/>
              <p:nvPr/>
            </p:nvSpPr>
            <p:spPr>
              <a:xfrm>
                <a:off x="3888929" y="3849807"/>
                <a:ext cx="4167936" cy="144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𝑃</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𝑘</m:t>
                          </m:r>
                        </m:e>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𝑒</m:t>
                              </m:r>
                            </m:e>
                            <m:sup>
                              <m:sSup>
                                <m:sSupPr>
                                  <m:ctrlPr>
                                    <a:rPr lang="en-US" sz="3000" i="1">
                                      <a:latin typeface="Cambria Math" panose="02040503050406030204" pitchFamily="18" charset="0"/>
                                    </a:rPr>
                                  </m:ctrlPr>
                                </m:sSupPr>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sup>
                                  <m:r>
                                    <a:rPr lang="en-US" sz="3000" i="1">
                                      <a:latin typeface="Cambria Math" panose="02040503050406030204" pitchFamily="18" charset="0"/>
                                    </a:rPr>
                                    <m:t>𝑇</m:t>
                                  </m:r>
                                </m:sup>
                              </m:sSup>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ea typeface="Cambria Math" panose="02040503050406030204" pitchFamily="18" charset="0"/>
                                        </a:rPr>
                                      </m:ctrlPr>
                                    </m:acc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𝛽</m:t>
                                          </m:r>
                                        </m:e>
                                      </m:acc>
                                    </m:e>
                                  </m:acc>
                                </m:e>
                                <m:sub>
                                  <m:r>
                                    <a:rPr lang="en-US" sz="3000" i="1">
                                      <a:latin typeface="Cambria Math" panose="02040503050406030204" pitchFamily="18" charset="0"/>
                                    </a:rPr>
                                    <m:t>𝑘</m:t>
                                  </m:r>
                                </m:sub>
                              </m:sSub>
                            </m:sup>
                          </m:sSup>
                        </m:num>
                        <m:den>
                          <m:nary>
                            <m:naryPr>
                              <m:chr m:val="∑"/>
                              <m:ctrlPr>
                                <a:rPr lang="en-US" sz="3000" b="0" i="1" smtClean="0">
                                  <a:latin typeface="Cambria Math" panose="02040503050406030204" pitchFamily="18" charset="0"/>
                                </a:rPr>
                              </m:ctrlPr>
                            </m:naryPr>
                            <m:sub>
                              <m:r>
                                <m:rPr>
                                  <m:brk m:alnAt="23"/>
                                </m:rPr>
                                <a:rPr lang="en-US" sz="3000" b="0" i="1" smtClean="0">
                                  <a:latin typeface="Cambria Math" panose="02040503050406030204" pitchFamily="18" charset="0"/>
                                </a:rPr>
                                <m:t>𝑗</m:t>
                              </m:r>
                              <m:r>
                                <a:rPr lang="en-US" sz="3000" b="0" i="1" smtClean="0">
                                  <a:latin typeface="Cambria Math" panose="02040503050406030204" pitchFamily="18" charset="0"/>
                                </a:rPr>
                                <m:t>=1</m:t>
                              </m:r>
                            </m:sub>
                            <m:sup>
                              <m:r>
                                <a:rPr lang="en-US" sz="3000" b="0" i="1" smtClean="0">
                                  <a:latin typeface="Cambria Math" panose="02040503050406030204" pitchFamily="18" charset="0"/>
                                </a:rPr>
                                <m:t>𝐾</m:t>
                              </m:r>
                            </m:sup>
                            <m:e>
                              <m:sSup>
                                <m:sSupPr>
                                  <m:ctrlPr>
                                    <a:rPr lang="en-US" sz="3000" i="1">
                                      <a:latin typeface="Cambria Math" panose="02040503050406030204" pitchFamily="18" charset="0"/>
                                    </a:rPr>
                                  </m:ctrlPr>
                                </m:sSupPr>
                                <m:e>
                                  <m:r>
                                    <a:rPr lang="en-US" sz="3000" i="1">
                                      <a:latin typeface="Cambria Math" panose="02040503050406030204" pitchFamily="18" charset="0"/>
                                    </a:rPr>
                                    <m:t>𝑒</m:t>
                                  </m:r>
                                </m:e>
                                <m:sup>
                                  <m:sSup>
                                    <m:sSupPr>
                                      <m:ctrlPr>
                                        <a:rPr lang="en-US" sz="3000" i="1">
                                          <a:latin typeface="Cambria Math" panose="02040503050406030204" pitchFamily="18" charset="0"/>
                                        </a:rPr>
                                      </m:ctrlPr>
                                    </m:sSupPr>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sup>
                                      <m:r>
                                        <a:rPr lang="en-US" sz="3000" i="1">
                                          <a:latin typeface="Cambria Math" panose="02040503050406030204" pitchFamily="18" charset="0"/>
                                        </a:rPr>
                                        <m:t>𝑇</m:t>
                                      </m:r>
                                    </m:sup>
                                  </m:sSup>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ea typeface="Cambria Math" panose="02040503050406030204" pitchFamily="18" charset="0"/>
                                            </a:rPr>
                                          </m:ctrlPr>
                                        </m:acc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𝛽</m:t>
                                              </m:r>
                                            </m:e>
                                          </m:acc>
                                        </m:e>
                                      </m:acc>
                                    </m:e>
                                    <m:sub>
                                      <m:r>
                                        <a:rPr lang="en-US" sz="3000" b="0" i="1" smtClean="0">
                                          <a:latin typeface="Cambria Math" panose="02040503050406030204" pitchFamily="18" charset="0"/>
                                        </a:rPr>
                                        <m:t>𝑗</m:t>
                                      </m:r>
                                    </m:sub>
                                  </m:sSub>
                                </m:sup>
                              </m:sSup>
                            </m:e>
                          </m:nary>
                        </m:den>
                      </m:f>
                    </m:oMath>
                  </m:oMathPara>
                </a14:m>
                <a:endParaRPr lang="en-US" sz="3000" dirty="0"/>
              </a:p>
            </p:txBody>
          </p:sp>
        </mc:Choice>
        <mc:Fallback xmlns="">
          <p:sp>
            <p:nvSpPr>
              <p:cNvPr id="7" name="TextBox 6">
                <a:extLst>
                  <a:ext uri="{FF2B5EF4-FFF2-40B4-BE49-F238E27FC236}">
                    <a16:creationId xmlns:a16="http://schemas.microsoft.com/office/drawing/2014/main" id="{012B65CC-2D7C-9A48-A2FC-9FC279CF7F30}"/>
                  </a:ext>
                </a:extLst>
              </p:cNvPr>
              <p:cNvSpPr txBox="1">
                <a:spLocks noRot="1" noChangeAspect="1" noMove="1" noResize="1" noEditPoints="1" noAdjustHandles="1" noChangeArrowheads="1" noChangeShapeType="1" noTextEdit="1"/>
              </p:cNvSpPr>
              <p:nvPr/>
            </p:nvSpPr>
            <p:spPr>
              <a:xfrm>
                <a:off x="3888929" y="3849807"/>
                <a:ext cx="4167936" cy="1441613"/>
              </a:xfrm>
              <a:prstGeom prst="rect">
                <a:avLst/>
              </a:prstGeom>
              <a:blipFill>
                <a:blip r:embed="rId3"/>
                <a:stretch>
                  <a:fillRect l="-1520" t="-1739" r="-304" b="-74783"/>
                </a:stretch>
              </a:blipFill>
            </p:spPr>
            <p:txBody>
              <a:bodyPr/>
              <a:lstStyle/>
              <a:p>
                <a:r>
                  <a:rPr lang="en-US">
                    <a:noFill/>
                  </a:rPr>
                  <a:t> </a:t>
                </a:r>
              </a:p>
            </p:txBody>
          </p:sp>
        </mc:Fallback>
      </mc:AlternateContent>
    </p:spTree>
    <p:extLst>
      <p:ext uri="{BB962C8B-B14F-4D97-AF65-F5344CB8AC3E}">
        <p14:creationId xmlns:p14="http://schemas.microsoft.com/office/powerpoint/2010/main" val="3380359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in </a:t>
            </a:r>
            <a:r>
              <a:rPr lang="en-US" dirty="0" err="1"/>
              <a:t>sklearn</a:t>
            </a:r>
            <a:endParaRPr lang="en-US" dirty="0">
              <a:effectLst/>
            </a:endParaRPr>
          </a:p>
        </p:txBody>
      </p:sp>
      <p:pic>
        <p:nvPicPr>
          <p:cNvPr id="3" name="Picture 2">
            <a:extLst>
              <a:ext uri="{FF2B5EF4-FFF2-40B4-BE49-F238E27FC236}">
                <a16:creationId xmlns:a16="http://schemas.microsoft.com/office/drawing/2014/main" id="{B9A29F9F-3B80-854E-950C-F8F9DC6A8604}"/>
              </a:ext>
            </a:extLst>
          </p:cNvPr>
          <p:cNvPicPr>
            <a:picLocks noChangeAspect="1"/>
          </p:cNvPicPr>
          <p:nvPr/>
        </p:nvPicPr>
        <p:blipFill>
          <a:blip r:embed="rId2"/>
          <a:stretch>
            <a:fillRect/>
          </a:stretch>
        </p:blipFill>
        <p:spPr>
          <a:xfrm>
            <a:off x="582692" y="1331834"/>
            <a:ext cx="11260016" cy="4194331"/>
          </a:xfrm>
          <a:prstGeom prst="rect">
            <a:avLst/>
          </a:prstGeom>
        </p:spPr>
      </p:pic>
    </p:spTree>
    <p:extLst>
      <p:ext uri="{BB962C8B-B14F-4D97-AF65-F5344CB8AC3E}">
        <p14:creationId xmlns:p14="http://schemas.microsoft.com/office/powerpoint/2010/main" val="929464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and Misclassification Rates </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51062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983807"/>
                <a:ext cx="10327008" cy="4717433"/>
              </a:xfrm>
            </p:spPr>
            <p:txBody>
              <a:bodyPr/>
              <a:lstStyle/>
              <a:p>
                <a:r>
                  <a:rPr lang="en-US" sz="2600" dirty="0"/>
                  <a:t>We define conditional probability as: </a:t>
                </a:r>
              </a:p>
              <a:p>
                <a:r>
                  <a:rPr lang="en-US" sz="2600" dirty="0"/>
                  <a:t>					</a:t>
                </a:r>
                <a14:m>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e>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r>
                      <a:rPr lang="en-US" sz="2600" i="1">
                        <a:latin typeface="Cambria Math" panose="02040503050406030204" pitchFamily="18" charset="0"/>
                      </a:rPr>
                      <m:t>)/</m:t>
                    </m:r>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𝐴</m:t>
                    </m:r>
                    <m:r>
                      <a:rPr lang="en-US" sz="2600" b="0" i="1" smtClean="0">
                        <a:latin typeface="Cambria Math" panose="02040503050406030204" pitchFamily="18" charset="0"/>
                      </a:rPr>
                      <m:t>)</m:t>
                    </m:r>
                  </m:oMath>
                </a14:m>
                <a:endParaRPr lang="en-US" sz="2600" dirty="0"/>
              </a:p>
              <a:p>
                <a:r>
                  <a:rPr lang="en-US" sz="2600" dirty="0"/>
                  <a:t>And using the fact that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e>
                    </m:d>
                    <m:r>
                      <a:rPr lang="en-US" sz="2600" b="0" i="1" smtClean="0">
                        <a:latin typeface="Cambria Math" panose="02040503050406030204" pitchFamily="18" charset="0"/>
                      </a:rPr>
                      <m:t>= </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oMath>
                </a14:m>
                <a:r>
                  <a:rPr lang="en-US" sz="2600" dirty="0"/>
                  <a:t>we get the simplest form of Bayes’ Theorem: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b="0" i="1" smtClean="0">
                                  <a:latin typeface="Cambria Math" panose="02040503050406030204" pitchFamily="18" charset="0"/>
                                </a:rPr>
                                <m:t>𝐵</m:t>
                              </m:r>
                            </m:e>
                          </m:d>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𝐵</m:t>
                          </m:r>
                          <m:r>
                            <a:rPr lang="en-US" sz="2600" b="0" i="1" smtClean="0">
                              <a:latin typeface="Cambria Math" panose="02040503050406030204" pitchFamily="18" charset="0"/>
                            </a:rPr>
                            <m:t>)</m:t>
                          </m:r>
                        </m:num>
                        <m:den>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𝐴</m:t>
                          </m:r>
                          <m:r>
                            <a:rPr lang="en-US" sz="2600" i="1">
                              <a:latin typeface="Cambria Math" panose="02040503050406030204" pitchFamily="18" charset="0"/>
                            </a:rPr>
                            <m:t>)</m:t>
                          </m:r>
                        </m:den>
                      </m:f>
                    </m:oMath>
                  </m:oMathPara>
                </a14:m>
                <a:endParaRPr lang="en-US" sz="2600" dirty="0"/>
              </a:p>
              <a:p>
                <a:r>
                  <a:rPr lang="en-US" sz="2600" dirty="0"/>
                  <a:t>Another version of Bayes’ Theorem is found by substituting in the Law of Total Probability (LOTP) into the denominator: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e>
                          </m:d>
                          <m:r>
                            <a:rPr lang="en-US" sz="2600" i="1">
                              <a:latin typeface="Cambria Math" panose="02040503050406030204" pitchFamily="18" charset="0"/>
                            </a:rPr>
                            <m:t>𝑃</m:t>
                          </m:r>
                          <m:r>
                            <a:rPr lang="en-US" sz="2600" i="1">
                              <a:latin typeface="Cambria Math" panose="02040503050406030204" pitchFamily="18" charset="0"/>
                            </a:rPr>
                            <m:t>(</m:t>
                          </m:r>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r>
                            <a:rPr lang="en-US" sz="2600" i="1">
                              <a:latin typeface="Cambria Math" panose="02040503050406030204" pitchFamily="18" charset="0"/>
                            </a:rPr>
                            <m:t>)</m:t>
                          </m:r>
                        </m:den>
                      </m:f>
                    </m:oMath>
                  </m:oMathPara>
                </a14:m>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717433"/>
              </a:xfrm>
              <a:blipFill>
                <a:blip r:embed="rId2"/>
                <a:stretch>
                  <a:fillRect l="-982" t="-1072"/>
                </a:stretch>
              </a:blipFill>
            </p:spPr>
            <p:txBody>
              <a:bodyPr/>
              <a:lstStyle/>
              <a:p>
                <a:r>
                  <a:rPr lang="en-US">
                    <a:noFill/>
                  </a:rPr>
                  <a:t> </a:t>
                </a:r>
              </a:p>
            </p:txBody>
          </p:sp>
        </mc:Fallback>
      </mc:AlternateContent>
    </p:spTree>
    <p:extLst>
      <p:ext uri="{BB962C8B-B14F-4D97-AF65-F5344CB8AC3E}">
        <p14:creationId xmlns:p14="http://schemas.microsoft.com/office/powerpoint/2010/main" val="2075070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In the diagnostic testing paradigm, one cares about whether the results of a test (like a classification test) matches truth (the true class that observation belongs to). The simplest version of this is trying to detect disease (</a:t>
            </a:r>
            <a:r>
              <a:rPr lang="en-US" i="1" dirty="0"/>
              <a:t>D</a:t>
            </a:r>
            <a:r>
              <a:rPr lang="en-US" dirty="0"/>
              <a:t>+ vs. </a:t>
            </a:r>
            <a:r>
              <a:rPr lang="en-US" i="1" dirty="0"/>
              <a:t>D</a:t>
            </a:r>
            <a:r>
              <a:rPr lang="en-US" dirty="0"/>
              <a:t>−) based on a diagnostic test (</a:t>
            </a:r>
            <a:r>
              <a:rPr lang="en-US" i="1" dirty="0"/>
              <a:t>T</a:t>
            </a:r>
            <a:r>
              <a:rPr lang="en-US" dirty="0"/>
              <a:t>+ vs.</a:t>
            </a:r>
            <a:r>
              <a:rPr lang="en-US" i="1" dirty="0"/>
              <a:t> T</a:t>
            </a:r>
            <a:r>
              <a:rPr lang="en-US" dirty="0"/>
              <a:t>−). </a:t>
            </a:r>
          </a:p>
          <a:p>
            <a:endParaRPr lang="en-US" sz="900" dirty="0"/>
          </a:p>
          <a:p>
            <a:r>
              <a:rPr lang="en-US" dirty="0"/>
              <a:t>Medical examples of this include various screening tests: breast cancer screening through (</a:t>
            </a:r>
            <a:r>
              <a:rPr lang="en-US" dirty="0" err="1"/>
              <a:t>i</a:t>
            </a:r>
            <a:r>
              <a:rPr lang="en-US" dirty="0"/>
              <a:t>) self-examination and (ii) mammography, prostate cancer screening through (iii) PSA tests, and Colo-rectal cancer through (iv) colonoscopies. </a:t>
            </a:r>
          </a:p>
          <a:p>
            <a:endParaRPr lang="en-US" sz="900" dirty="0"/>
          </a:p>
          <a:p>
            <a:r>
              <a:rPr lang="en-US" dirty="0"/>
              <a:t>These tests are a little controversial because of poor predictive probability of the tests. </a:t>
            </a:r>
            <a:endParaRPr lang="en-US" dirty="0">
              <a:effectLst/>
            </a:endParaRPr>
          </a:p>
        </p:txBody>
      </p:sp>
    </p:spTree>
    <p:extLst>
      <p:ext uri="{BB962C8B-B14F-4D97-AF65-F5344CB8AC3E}">
        <p14:creationId xmlns:p14="http://schemas.microsoft.com/office/powerpoint/2010/main" val="3459971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sz="2600" dirty="0"/>
                  <a:t>Bayes’ theorem can be rewritten for diagnostic tests:</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𝐷</m:t>
                          </m:r>
                          <m:r>
                            <a:rPr lang="en-US" sz="2600" b="0" i="1" smtClean="0">
                              <a:latin typeface="Cambria Math" panose="02040503050406030204" pitchFamily="18" charset="0"/>
                            </a:rPr>
                            <m:t>+</m:t>
                          </m:r>
                        </m:e>
                        <m:e>
                          <m:r>
                            <a:rPr lang="en-US" sz="2600" b="0" i="1" smtClean="0">
                              <a:latin typeface="Cambria Math" panose="02040503050406030204" pitchFamily="18" charset="0"/>
                            </a:rPr>
                            <m:t>𝑇</m:t>
                          </m:r>
                          <m:r>
                            <a:rPr lang="en-US" sz="2600" b="0" i="1" smtClean="0">
                              <a:latin typeface="Cambria Math" panose="02040503050406030204" pitchFamily="18" charset="0"/>
                            </a:rPr>
                            <m:t>+</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𝑇</m:t>
                              </m:r>
                              <m:r>
                                <a:rPr lang="en-US" sz="2600" b="0" i="1" smtClean="0">
                                  <a:latin typeface="Cambria Math" panose="02040503050406030204" pitchFamily="18" charset="0"/>
                                </a:rPr>
                                <m:t>+</m:t>
                              </m:r>
                            </m:e>
                            <m:e>
                              <m:r>
                                <a:rPr lang="en-US" sz="2600" b="0" i="1" smtClean="0">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den>
                      </m:f>
                    </m:oMath>
                  </m:oMathPara>
                </a14:m>
                <a:endParaRPr lang="en-US" sz="2600" dirty="0"/>
              </a:p>
              <a:p>
                <a:r>
                  <a:rPr lang="en-US" sz="2600" dirty="0"/>
                  <a:t>These probability quantities can then be defined as: </a:t>
                </a:r>
              </a:p>
              <a:p>
                <a:pPr marL="457200" indent="-457200">
                  <a:buFont typeface="Arial" panose="020B0604020202020204" pitchFamily="34" charset="0"/>
                  <a:buChar char="•"/>
                </a:pPr>
                <a:r>
                  <a:rPr lang="en-US" sz="2600" i="1" dirty="0"/>
                  <a:t>Sensitivity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oMath>
                </a14:m>
                <a:endParaRPr lang="en-US" sz="2600" dirty="0"/>
              </a:p>
              <a:p>
                <a:pPr marL="457200" indent="-457200">
                  <a:buFont typeface="Arial" panose="020B0604020202020204" pitchFamily="34" charset="0"/>
                  <a:buChar char="•"/>
                </a:pPr>
                <a:r>
                  <a:rPr lang="en-US" sz="2600" i="1" dirty="0"/>
                  <a:t>Specificity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b="0" i="1" smtClean="0">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Prevalence</a:t>
                </a:r>
                <a:r>
                  <a:rPr lang="en-US" sz="2600" dirty="0"/>
                  <a:t>: </a:t>
                </a:r>
                <a14:m>
                  <m:oMath xmlns:m="http://schemas.openxmlformats.org/officeDocument/2006/math">
                    <m:r>
                      <a:rPr lang="en-US" sz="260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Positive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r>
                      <a:rPr lang="en-US" sz="2600" b="0" i="1" smtClean="0">
                        <a:latin typeface="Cambria Math" panose="02040503050406030204" pitchFamily="18" charset="0"/>
                      </a:rPr>
                      <m:t>𝑇</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Negative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r>
                      <a:rPr lang="en-US" sz="2600" i="1">
                        <a:latin typeface="Cambria Math" panose="02040503050406030204" pitchFamily="18" charset="0"/>
                      </a:rPr>
                      <m:t>𝑇</m:t>
                    </m:r>
                    <m:r>
                      <a:rPr lang="en-US" sz="2600" b="0" i="1" smtClean="0">
                        <a:latin typeface="Cambria Math" panose="02040503050406030204" pitchFamily="18" charset="0"/>
                      </a:rPr>
                      <m:t>−</m:t>
                    </m:r>
                    <m:r>
                      <a:rPr lang="en-US" sz="2600" i="1">
                        <a:latin typeface="Cambria Math" panose="02040503050406030204" pitchFamily="18" charset="0"/>
                      </a:rPr>
                      <m:t>) </m:t>
                    </m:r>
                  </m:oMath>
                </a14:m>
                <a:endParaRPr lang="en-US" sz="2600" dirty="0"/>
              </a:p>
              <a:p>
                <a:r>
                  <a:rPr lang="en-US" sz="2600" dirty="0"/>
                  <a:t>How do positive and negative predictive values relate? Be careful...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983" t="-1075" b="-1882"/>
                </a:stretch>
              </a:blipFill>
            </p:spPr>
            <p:txBody>
              <a:bodyPr/>
              <a:lstStyle/>
              <a:p>
                <a:r>
                  <a:rPr lang="en-US">
                    <a:noFill/>
                  </a:rPr>
                  <a:t> </a:t>
                </a:r>
              </a:p>
            </p:txBody>
          </p:sp>
        </mc:Fallback>
      </mc:AlternateContent>
    </p:spTree>
    <p:extLst>
      <p:ext uri="{BB962C8B-B14F-4D97-AF65-F5344CB8AC3E}">
        <p14:creationId xmlns:p14="http://schemas.microsoft.com/office/powerpoint/2010/main" val="3236483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mentioned that these tests are a little controversial because of their poor predictive probability. When will these tests have poor positive predictive probability? </a:t>
            </a:r>
          </a:p>
          <a:p>
            <a:endParaRPr lang="en-US" sz="900" dirty="0"/>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endParaRPr lang="en-US" sz="900" dirty="0"/>
          </a:p>
          <a:p>
            <a:r>
              <a:rPr lang="en-US" dirty="0"/>
              <a:t>What is positive predictive probability for this diagnostic test? </a:t>
            </a:r>
            <a:endParaRPr lang="en-US" dirty="0">
              <a:effectLst/>
            </a:endParaRPr>
          </a:p>
        </p:txBody>
      </p:sp>
    </p:spTree>
    <p:extLst>
      <p:ext uri="{BB962C8B-B14F-4D97-AF65-F5344CB8AC3E}">
        <p14:creationId xmlns:p14="http://schemas.microsoft.com/office/powerpoint/2010/main" val="2313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As data scientists, why do we care about diagnostic testing from the medical world? (hint: it’s not just because Kevin is a trained biostatistician!) </a:t>
                </a:r>
              </a:p>
              <a:p>
                <a:r>
                  <a:rPr lang="en-US" dirty="0"/>
                  <a:t>Because classification can be thought of as a diagnostic test. Let </a:t>
                </a:r>
                <a:r>
                  <a:rPr lang="en-US" i="1" dirty="0"/>
                  <a:t>Y</a:t>
                </a:r>
                <a:r>
                  <a:rPr lang="en-US" i="1" baseline="-25000" dirty="0"/>
                  <a:t>i</a:t>
                </a:r>
                <a:r>
                  <a:rPr lang="en-US" dirty="0"/>
                  <a:t> = </a:t>
                </a:r>
                <a:r>
                  <a:rPr lang="en-US" i="1" dirty="0"/>
                  <a:t>k</a:t>
                </a:r>
                <a:r>
                  <a:rPr lang="en-US" dirty="0"/>
                  <a:t> be the event that observation </a:t>
                </a:r>
                <a:r>
                  <a:rPr lang="en-US" i="1" dirty="0" err="1"/>
                  <a:t>i</a:t>
                </a:r>
                <a:r>
                  <a:rPr lang="en-US" dirty="0"/>
                  <a:t> truly belongs to category </a:t>
                </a:r>
                <a:r>
                  <a:rPr lang="en-US" i="1" dirty="0"/>
                  <a:t>k</a:t>
                </a:r>
                <a:r>
                  <a:rPr lang="en-US" dirty="0"/>
                  <a:t>, and 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US" dirty="0"/>
                  <a:t> the event that we correctly predict it to be in class </a:t>
                </a:r>
                <a:r>
                  <a:rPr lang="en-US" i="1" dirty="0"/>
                  <a:t>k</a:t>
                </a:r>
                <a:r>
                  <a:rPr lang="en-US" dirty="0"/>
                  <a:t>. Then Bayes’ rule states that our </a:t>
                </a:r>
                <a:r>
                  <a:rPr lang="en-US" i="1" dirty="0"/>
                  <a:t>Positive Predictive Value </a:t>
                </a:r>
                <a:r>
                  <a:rPr lang="en-US" dirty="0"/>
                  <a:t>for classification is:</a:t>
                </a:r>
              </a:p>
              <a:p>
                <a:r>
                  <a:rPr lang="en-US" dirty="0"/>
                  <a:t> </a:t>
                </a:r>
              </a:p>
              <a:p>
                <a:endParaRPr lang="en-US" dirty="0">
                  <a:effectLst/>
                </a:endParaRPr>
              </a:p>
              <a:p>
                <a:r>
                  <a:rPr lang="en-US" dirty="0"/>
                  <a:t>Thus the probability of a predicted outcome truly being in a specific group depends on what? The proportion of observations in that class! </a:t>
                </a:r>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229" b="-79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CFABCBF-D491-CA43-AD0A-3457E269C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4203742"/>
            <a:ext cx="10548937" cy="909223"/>
          </a:xfrm>
          <a:prstGeom prst="rect">
            <a:avLst/>
          </a:prstGeom>
        </p:spPr>
      </p:pic>
    </p:spTree>
    <p:extLst>
      <p:ext uri="{BB962C8B-B14F-4D97-AF65-F5344CB8AC3E}">
        <p14:creationId xmlns:p14="http://schemas.microsoft.com/office/powerpoint/2010/main" val="578365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4911384"/>
              </a:xfrm>
            </p:spPr>
            <p:txBody>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a:t>
                </a:r>
              </a:p>
              <a:p>
                <a:r>
                  <a:rPr lang="en-US" dirty="0"/>
                  <a:t>	1. a confusion matrix, sometimes called a contingency table</a:t>
                </a:r>
              </a:p>
              <a:p>
                <a:r>
                  <a:rPr lang="en-US" dirty="0"/>
                  <a:t>	2. a receiver operating characteristics (ROC) curve.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106" b="-4897"/>
                </a:stretch>
              </a:blipFill>
            </p:spPr>
            <p:txBody>
              <a:bodyPr/>
              <a:lstStyle/>
              <a:p>
                <a:r>
                  <a:rPr lang="en-US">
                    <a:noFill/>
                  </a:rPr>
                  <a:t> </a:t>
                </a:r>
              </a:p>
            </p:txBody>
          </p:sp>
        </mc:Fallback>
      </mc:AlternateContent>
    </p:spTree>
    <p:extLst>
      <p:ext uri="{BB962C8B-B14F-4D97-AF65-F5344CB8AC3E}">
        <p14:creationId xmlns:p14="http://schemas.microsoft.com/office/powerpoint/2010/main" val="550502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sz="2600" dirty="0"/>
              <a:t>When a classification algorithm (like logistic regression) is used, the results can be summarize in a (2</a:t>
            </a:r>
            <a:r>
              <a:rPr lang="en-US" sz="2600" i="1" dirty="0"/>
              <a:t> </a:t>
            </a:r>
            <a:r>
              <a:rPr lang="en-US" sz="2600" dirty="0"/>
              <a:t>x 2) table as such: </a:t>
            </a:r>
          </a:p>
          <a:p>
            <a:endParaRPr lang="en-US" sz="2600" dirty="0"/>
          </a:p>
          <a:p>
            <a:endParaRPr lang="en-US" sz="2600" dirty="0"/>
          </a:p>
          <a:p>
            <a:br>
              <a:rPr lang="en-US" sz="2600" dirty="0"/>
            </a:br>
            <a:br>
              <a:rPr lang="en-US" sz="2600" dirty="0"/>
            </a:br>
            <a:br>
              <a:rPr lang="en-US" sz="2600" dirty="0"/>
            </a:br>
            <a:r>
              <a:rPr lang="en-US" sz="2600" dirty="0"/>
              <a:t>The table above was a classification based on a logistic regression model to predict heart disease based on 3 predictors: </a:t>
            </a:r>
            <a:r>
              <a:rPr lang="en-US" sz="2600" i="1" dirty="0"/>
              <a:t>X</a:t>
            </a:r>
            <a:r>
              <a:rPr lang="en-US" sz="2600" baseline="-25000" dirty="0"/>
              <a:t>1</a:t>
            </a:r>
            <a:r>
              <a:rPr lang="en-US" sz="2600" dirty="0"/>
              <a:t> = Sex, </a:t>
            </a:r>
            <a:r>
              <a:rPr lang="en-US" sz="2600" i="1" dirty="0"/>
              <a:t>X</a:t>
            </a:r>
            <a:r>
              <a:rPr lang="en-US" sz="2600" baseline="-25000" dirty="0"/>
              <a:t>2</a:t>
            </a:r>
            <a:r>
              <a:rPr lang="en-US" sz="2600" dirty="0"/>
              <a:t> = Resting HR, and </a:t>
            </a:r>
            <a:r>
              <a:rPr lang="en-US" sz="2600" i="1" dirty="0"/>
              <a:t>X</a:t>
            </a:r>
            <a:r>
              <a:rPr lang="en-US" sz="2600" baseline="-25000" dirty="0"/>
              <a:t>3</a:t>
            </a:r>
            <a:r>
              <a:rPr lang="en-US" sz="2600" dirty="0"/>
              <a:t> = the interaction between the two. </a:t>
            </a:r>
          </a:p>
          <a:p>
            <a:r>
              <a:rPr lang="en-US" sz="2600" dirty="0"/>
              <a:t>What are the false positive and false negative rates for this classifier? </a:t>
            </a:r>
            <a:endParaRPr lang="en-US" sz="2600" dirty="0">
              <a:effectLst/>
            </a:endParaRP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2650506739"/>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Healthy</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Healthy</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2650506739"/>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276" t="-5357" r="-82069"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0380" t="-5357" r="-422"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105357" r="-207059" b="-112500"/>
                          </a:stretch>
                        </a:blipFill>
                      </a:tcPr>
                    </a:tc>
                    <a:tc>
                      <a:txBody>
                        <a:bodyPr/>
                        <a:lstStyle/>
                        <a:p>
                          <a:pPr algn="ctr"/>
                          <a:r>
                            <a:rPr lang="en-US" sz="28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209091" r="-207059" b="-14545"/>
                          </a:stretch>
                        </a:blipFill>
                      </a:tcPr>
                    </a:tc>
                    <a:tc>
                      <a:txBody>
                        <a:bodyPr/>
                        <a:lstStyle/>
                        <a:p>
                          <a:pPr algn="ctr"/>
                          <a:r>
                            <a:rPr lang="en-US" sz="2800" dirty="0"/>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292815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 the model</a:t>
            </a:r>
          </a:p>
        </p:txBody>
      </p:sp>
      <p:sp>
        <p:nvSpPr>
          <p:cNvPr id="3" name="Content Placeholder 2"/>
          <p:cNvSpPr>
            <a:spLocks noGrp="1"/>
          </p:cNvSpPr>
          <p:nvPr>
            <p:ph idx="1"/>
          </p:nvPr>
        </p:nvSpPr>
        <p:spPr>
          <a:xfrm>
            <a:off x="847270" y="1312433"/>
            <a:ext cx="10327008" cy="4991235"/>
          </a:xfrm>
        </p:spPr>
        <p:txBody>
          <a:bodyPr/>
          <a:lstStyle/>
          <a:p>
            <a:r>
              <a:rPr lang="en-US" sz="2600" dirty="0"/>
              <a:t>Last time we saw the general form of the multiple logistic regression model.  Specifically we can define a multiple logistic regression model to predict </a:t>
            </a:r>
            <a:r>
              <a:rPr lang="en-US" sz="2600" i="1" dirty="0"/>
              <a:t>P</a:t>
            </a:r>
            <a:r>
              <a:rPr lang="en-US" sz="2600" dirty="0"/>
              <a:t>(</a:t>
            </a:r>
            <a:r>
              <a:rPr lang="en-US" sz="2600" i="1" dirty="0"/>
              <a:t>Y</a:t>
            </a:r>
            <a:r>
              <a:rPr lang="en-US" sz="2600" dirty="0"/>
              <a:t> = 1) as such: </a:t>
            </a:r>
          </a:p>
          <a:p>
            <a:endParaRPr lang="en-US" sz="2600" dirty="0"/>
          </a:p>
          <a:p>
            <a:endParaRPr lang="en-US" sz="2600" dirty="0"/>
          </a:p>
          <a:p>
            <a:endParaRPr lang="en-US" sz="2600" dirty="0"/>
          </a:p>
          <a:p>
            <a:r>
              <a:rPr lang="en-US" sz="2600" dirty="0"/>
              <a:t>where there are </a:t>
            </a:r>
            <a:r>
              <a:rPr lang="en-US" sz="2600" i="1" dirty="0"/>
              <a:t>p</a:t>
            </a:r>
            <a:r>
              <a:rPr lang="en-US" sz="2600" dirty="0"/>
              <a:t> predictors: </a:t>
            </a:r>
            <a:r>
              <a:rPr lang="en-US" sz="2600" b="1" i="1" dirty="0"/>
              <a:t>X</a:t>
            </a:r>
            <a:r>
              <a:rPr lang="en-US" sz="2600" dirty="0"/>
              <a:t> = (</a:t>
            </a:r>
            <a:r>
              <a:rPr lang="en-US" sz="2600" i="1" dirty="0"/>
              <a:t>X</a:t>
            </a:r>
            <a:r>
              <a:rPr lang="en-US" sz="2600" baseline="-25000" dirty="0"/>
              <a:t>1</a:t>
            </a:r>
            <a:r>
              <a:rPr lang="en-US" sz="2600" dirty="0"/>
              <a:t>, </a:t>
            </a:r>
            <a:r>
              <a:rPr lang="en-US" sz="2600" i="1" dirty="0"/>
              <a:t>X</a:t>
            </a:r>
            <a:r>
              <a:rPr lang="en-US" sz="2600" baseline="-25000" dirty="0"/>
              <a:t>2</a:t>
            </a:r>
            <a:r>
              <a:rPr lang="en-US" sz="2600" dirty="0"/>
              <a:t>, ..., </a:t>
            </a:r>
            <a:r>
              <a:rPr lang="en-US" sz="2600" i="1" dirty="0" err="1"/>
              <a:t>X</a:t>
            </a:r>
            <a:r>
              <a:rPr lang="en-US" sz="2600" i="1" baseline="-25000" dirty="0" err="1"/>
              <a:t>p</a:t>
            </a:r>
            <a:r>
              <a:rPr lang="en-US" sz="2600" dirty="0"/>
              <a:t>).</a:t>
            </a:r>
          </a:p>
          <a:p>
            <a:br>
              <a:rPr lang="en-US" sz="2600" dirty="0"/>
            </a:br>
            <a:r>
              <a:rPr lang="en-US" sz="2600" dirty="0"/>
              <a:t>Note: statisticians are often lazy and use the notation “log” to mean “ln” (the text does this). We will write log</a:t>
            </a:r>
            <a:r>
              <a:rPr lang="en-US" sz="2600" baseline="-25000" dirty="0"/>
              <a:t>10</a:t>
            </a:r>
            <a:r>
              <a:rPr lang="en-US" sz="2600" dirty="0"/>
              <a:t> if this is what we mean. </a:t>
            </a:r>
            <a:endParaRPr lang="en-US" sz="2600" dirty="0">
              <a:effectLst/>
            </a:endParaRPr>
          </a:p>
        </p:txBody>
      </p:sp>
      <p:pic>
        <p:nvPicPr>
          <p:cNvPr id="4" name="Picture 3">
            <a:extLst>
              <a:ext uri="{FF2B5EF4-FFF2-40B4-BE49-F238E27FC236}">
                <a16:creationId xmlns:a16="http://schemas.microsoft.com/office/drawing/2014/main" id="{1A0775DD-C757-9E4C-9A74-F8825C721E5E}"/>
              </a:ext>
            </a:extLst>
          </p:cNvPr>
          <p:cNvPicPr>
            <a:picLocks noChangeAspect="1"/>
          </p:cNvPicPr>
          <p:nvPr/>
        </p:nvPicPr>
        <p:blipFill>
          <a:blip r:embed="rId2"/>
          <a:stretch>
            <a:fillRect/>
          </a:stretch>
        </p:blipFill>
        <p:spPr>
          <a:xfrm>
            <a:off x="1772577" y="3020373"/>
            <a:ext cx="7786233" cy="787677"/>
          </a:xfrm>
          <a:prstGeom prst="rect">
            <a:avLst/>
          </a:prstGeom>
        </p:spPr>
      </p:pic>
    </p:spTree>
    <p:extLst>
      <p:ext uri="{BB962C8B-B14F-4D97-AF65-F5344CB8AC3E}">
        <p14:creationId xmlns:p14="http://schemas.microsoft.com/office/powerpoint/2010/main" val="1269812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4911384"/>
              </a:xfrm>
            </p:spPr>
            <p:txBody>
              <a:bodyPr/>
              <a:lstStyle/>
              <a:p>
                <a:r>
                  <a:rPr lang="en-US" sz="2600" dirty="0"/>
                  <a:t>A classifier’s error rates can be tuned to modify this table. How? </a:t>
                </a:r>
              </a:p>
              <a:p>
                <a:r>
                  <a:rPr lang="en-US" sz="2600" dirty="0"/>
                  <a:t>The choice of the Bayes’ classifier level will modify the characteristics of this table. </a:t>
                </a:r>
              </a:p>
              <a:p>
                <a:r>
                  <a:rPr lang="en-US" sz="2600" dirty="0"/>
                  <a:t>If we thought is was more important to predict republicans correctly (lower false positive rate), what could we do for our Bayes’ classifier level? </a:t>
                </a:r>
              </a:p>
              <a:p>
                <a:r>
                  <a:rPr lang="en-US" sz="2600" dirty="0"/>
                  <a:t>We could classify instead based on: </a:t>
                </a:r>
              </a:p>
              <a:p>
                <a:endParaRPr lang="en-US" sz="900" dirty="0"/>
              </a:p>
              <a:p>
                <a:pPr/>
                <a14:m>
                  <m:oMathPara xmlns:m="http://schemas.openxmlformats.org/officeDocument/2006/math">
                    <m:oMathParaPr>
                      <m:jc m:val="centerGroup"/>
                    </m:oMathParaPr>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𝑃</m:t>
                          </m:r>
                        </m:e>
                      </m:acc>
                      <m:d>
                        <m:dPr>
                          <m:ctrlPr>
                            <a:rPr lang="en-US" sz="2600" i="1">
                              <a:latin typeface="Cambria Math" panose="02040503050406030204" pitchFamily="18" charset="0"/>
                            </a:rPr>
                          </m:ctrlPr>
                        </m:dPr>
                        <m:e>
                          <m:r>
                            <a:rPr lang="en-US" sz="2600" i="1">
                              <a:latin typeface="Cambria Math" panose="02040503050406030204" pitchFamily="18" charset="0"/>
                            </a:rPr>
                            <m:t>𝑌</m:t>
                          </m:r>
                          <m:r>
                            <a:rPr lang="en-US" sz="2600" i="1">
                              <a:latin typeface="Cambria Math" panose="02040503050406030204" pitchFamily="18" charset="0"/>
                            </a:rPr>
                            <m:t>=1</m:t>
                          </m:r>
                        </m:e>
                      </m:d>
                      <m:r>
                        <a:rPr lang="en-US" sz="2600" b="0" i="1" smtClean="0">
                          <a:latin typeface="Cambria Math" panose="02040503050406030204" pitchFamily="18" charset="0"/>
                        </a:rPr>
                        <m:t>&gt;</m:t>
                      </m:r>
                      <m:r>
                        <a:rPr lang="en-US" sz="2600" i="1">
                          <a:latin typeface="Cambria Math" panose="02040503050406030204" pitchFamily="18" charset="0"/>
                          <a:ea typeface="Cambria Math" panose="02040503050406030204" pitchFamily="18" charset="0"/>
                        </a:rPr>
                        <m:t>𝜋</m:t>
                      </m:r>
                    </m:oMath>
                  </m:oMathPara>
                </a14:m>
                <a:endParaRPr lang="en-US" sz="2600" dirty="0">
                  <a:effectLst/>
                </a:endParaRPr>
              </a:p>
              <a:p>
                <a:endParaRPr lang="en-US" sz="900" dirty="0"/>
              </a:p>
              <a:p>
                <a:r>
                  <a:rPr lang="en-US" sz="2600" dirty="0"/>
                  <a:t>and we could choose </a:t>
                </a:r>
                <a14:m>
                  <m:oMath xmlns:m="http://schemas.openxmlformats.org/officeDocument/2006/math">
                    <m:r>
                      <a:rPr lang="en-US" sz="2600" i="1">
                        <a:latin typeface="Cambria Math" panose="02040503050406030204" pitchFamily="18" charset="0"/>
                        <a:ea typeface="Cambria Math" panose="02040503050406030204" pitchFamily="18" charset="0"/>
                      </a:rPr>
                      <m:t>𝜋</m:t>
                    </m:r>
                  </m:oMath>
                </a14:m>
                <a:r>
                  <a:rPr lang="el-GR" sz="2600" dirty="0"/>
                  <a:t> </a:t>
                </a:r>
                <a:r>
                  <a:rPr lang="en-US" sz="2600" dirty="0"/>
                  <a:t>to be some level other than 0.5. Let’s see what the table looks like if </a:t>
                </a:r>
                <a14:m>
                  <m:oMath xmlns:m="http://schemas.openxmlformats.org/officeDocument/2006/math">
                    <m:r>
                      <a:rPr lang="en-US" sz="2400" i="1">
                        <a:latin typeface="Cambria Math" panose="02040503050406030204" pitchFamily="18" charset="0"/>
                        <a:ea typeface="Cambria Math" panose="02040503050406030204" pitchFamily="18" charset="0"/>
                      </a:rPr>
                      <m:t>𝜋</m:t>
                    </m:r>
                  </m:oMath>
                </a14:m>
                <a:r>
                  <a:rPr lang="el-GR" sz="2600" dirty="0"/>
                  <a:t> </a:t>
                </a:r>
                <a:r>
                  <a:rPr lang="en-US" sz="2600" dirty="0"/>
                  <a:t>were 0.4587 or 0.75. </a:t>
                </a:r>
              </a:p>
              <a:p>
                <a:endParaRPr lang="en-US" sz="2600" dirty="0">
                  <a:effectLst/>
                </a:endParaRPr>
              </a:p>
              <a:p>
                <a:endParaRPr lang="en-US" sz="26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983" t="-1031" r="-983"/>
                </a:stretch>
              </a:blipFill>
            </p:spPr>
            <p:txBody>
              <a:bodyPr/>
              <a:lstStyle/>
              <a:p>
                <a:r>
                  <a:rPr lang="en-US">
                    <a:noFill/>
                  </a:rPr>
                  <a:t> </a:t>
                </a:r>
              </a:p>
            </p:txBody>
          </p:sp>
        </mc:Fallback>
      </mc:AlternateContent>
    </p:spTree>
    <p:extLst>
      <p:ext uri="{BB962C8B-B14F-4D97-AF65-F5344CB8AC3E}">
        <p14:creationId xmlns:p14="http://schemas.microsoft.com/office/powerpoint/2010/main" val="3450376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8"/>
                <a:ext cx="10327008" cy="4911384"/>
              </a:xfrm>
            </p:spPr>
            <p:txBody>
              <a:bodyPr/>
              <a:lstStyle/>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4587</a:t>
                </a:r>
                <a:r>
                  <a:rPr lang="el-GR" dirty="0"/>
                  <a:t>: </a:t>
                </a:r>
              </a:p>
              <a:p>
                <a:endParaRPr lang="en-US" dirty="0"/>
              </a:p>
              <a:p>
                <a:endParaRPr lang="en-US" dirty="0"/>
              </a:p>
              <a:p>
                <a:endParaRPr lang="en-US" dirty="0"/>
              </a:p>
              <a:p>
                <a:r>
                  <a:rPr lang="en-US" dirty="0"/>
                  <a:t>What has improved? What has worsened? </a:t>
                </a:r>
              </a:p>
              <a:p>
                <a:endParaRPr lang="en-US" dirty="0"/>
              </a:p>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75</a:t>
                </a:r>
                <a:r>
                  <a:rPr lang="el-GR" dirty="0"/>
                  <a:t>: </a:t>
                </a:r>
                <a:endParaRPr lang="en-US" dirty="0"/>
              </a:p>
              <a:p>
                <a:endParaRPr lang="en-US" dirty="0">
                  <a:effectLst/>
                </a:endParaRPr>
              </a:p>
              <a:p>
                <a:endParaRPr lang="en-US" dirty="0"/>
              </a:p>
              <a:p>
                <a:r>
                  <a:rPr lang="en-US" dirty="0"/>
                  <a:t>Which should we choose? Why? </a:t>
                </a:r>
              </a:p>
              <a:p>
                <a:endParaRPr lang="el-GR"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b="-77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5C84918E-33DE-3F48-8772-2A41453A7786}"/>
                  </a:ext>
                </a:extLst>
              </p:cNvPr>
              <p:cNvGraphicFramePr>
                <a:graphicFrameLocks noGrp="1"/>
              </p:cNvGraphicFramePr>
              <p:nvPr>
                <p:extLst>
                  <p:ext uri="{D42A27DB-BD31-4B8C-83A1-F6EECF244321}">
                    <p14:modId xmlns:p14="http://schemas.microsoft.com/office/powerpoint/2010/main" val="4119793499"/>
                  </p:ext>
                </p:extLst>
              </p:nvPr>
            </p:nvGraphicFramePr>
            <p:xfrm>
              <a:off x="4017587" y="848869"/>
              <a:ext cx="7340998" cy="2111375"/>
            </p:xfrm>
            <a:graphic>
              <a:graphicData uri="http://schemas.openxmlformats.org/drawingml/2006/table">
                <a:tbl>
                  <a:tblPr firstRow="1" bandRow="1">
                    <a:tableStyleId>{2D5ABB26-0587-4C30-8999-92F81FD0307C}</a:tableStyleId>
                  </a:tblPr>
                  <a:tblGrid>
                    <a:gridCol w="2394129">
                      <a:extLst>
                        <a:ext uri="{9D8B030D-6E8A-4147-A177-3AD203B41FA5}">
                          <a16:colId xmlns:a16="http://schemas.microsoft.com/office/drawing/2014/main" val="1636962821"/>
                        </a:ext>
                      </a:extLst>
                    </a:gridCol>
                    <a:gridCol w="2721774">
                      <a:extLst>
                        <a:ext uri="{9D8B030D-6E8A-4147-A177-3AD203B41FA5}">
                          <a16:colId xmlns:a16="http://schemas.microsoft.com/office/drawing/2014/main" val="1943210689"/>
                        </a:ext>
                      </a:extLst>
                    </a:gridCol>
                    <a:gridCol w="2225095">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Healthy</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Healthy</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p:graphicFrame>
            <p:nvGraphicFramePr>
              <p:cNvPr id="8" name="Table 7">
                <a:extLst>
                  <a:ext uri="{FF2B5EF4-FFF2-40B4-BE49-F238E27FC236}">
                    <a16:creationId xmlns:a16="http://schemas.microsoft.com/office/drawing/2014/main" id="{5C84918E-33DE-3F48-8772-2A41453A7786}"/>
                  </a:ext>
                </a:extLst>
              </p:cNvPr>
              <p:cNvGraphicFramePr>
                <a:graphicFrameLocks noGrp="1"/>
              </p:cNvGraphicFramePr>
              <p:nvPr>
                <p:extLst>
                  <p:ext uri="{D42A27DB-BD31-4B8C-83A1-F6EECF244321}">
                    <p14:modId xmlns:p14="http://schemas.microsoft.com/office/powerpoint/2010/main" val="4119793499"/>
                  </p:ext>
                </p:extLst>
              </p:nvPr>
            </p:nvGraphicFramePr>
            <p:xfrm>
              <a:off x="4017587" y="848869"/>
              <a:ext cx="7340998" cy="2111375"/>
            </p:xfrm>
            <a:graphic>
              <a:graphicData uri="http://schemas.openxmlformats.org/drawingml/2006/table">
                <a:tbl>
                  <a:tblPr firstRow="1" bandRow="1">
                    <a:tableStyleId>{2D5ABB26-0587-4C30-8999-92F81FD0307C}</a:tableStyleId>
                  </a:tblPr>
                  <a:tblGrid>
                    <a:gridCol w="2394129">
                      <a:extLst>
                        <a:ext uri="{9D8B030D-6E8A-4147-A177-3AD203B41FA5}">
                          <a16:colId xmlns:a16="http://schemas.microsoft.com/office/drawing/2014/main" val="1636962821"/>
                        </a:ext>
                      </a:extLst>
                    </a:gridCol>
                    <a:gridCol w="2721774">
                      <a:extLst>
                        <a:ext uri="{9D8B030D-6E8A-4147-A177-3AD203B41FA5}">
                          <a16:colId xmlns:a16="http://schemas.microsoft.com/office/drawing/2014/main" val="1943210689"/>
                        </a:ext>
                      </a:extLst>
                    </a:gridCol>
                    <a:gridCol w="2225095">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8372" t="-3571" r="-81395"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1429" t="-3571"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29" t="-103571" r="-206349" b="-112500"/>
                          </a:stretch>
                        </a:blipFill>
                      </a:tcPr>
                    </a:tc>
                    <a:tc>
                      <a:txBody>
                        <a:bodyPr/>
                        <a:lstStyle/>
                        <a:p>
                          <a:pPr algn="ctr"/>
                          <a:r>
                            <a:rPr lang="en-US" sz="2800" dirty="0"/>
                            <a:t>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29" t="-203571" r="-206349" b="-12500"/>
                          </a:stretch>
                        </a:blipFill>
                      </a:tcPr>
                    </a:tc>
                    <a:tc>
                      <a:txBody>
                        <a:bodyPr/>
                        <a:lstStyle/>
                        <a:p>
                          <a:pPr algn="ctr"/>
                          <a:r>
                            <a:rPr lang="en-US" sz="2800" dirty="0"/>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AF1D05B8-356A-F841-B46F-B046F449C031}"/>
                  </a:ext>
                </a:extLst>
              </p:cNvPr>
              <p:cNvGraphicFramePr>
                <a:graphicFrameLocks noGrp="1"/>
              </p:cNvGraphicFramePr>
              <p:nvPr>
                <p:extLst>
                  <p:ext uri="{D42A27DB-BD31-4B8C-83A1-F6EECF244321}">
                    <p14:modId xmlns:p14="http://schemas.microsoft.com/office/powerpoint/2010/main" val="3569820333"/>
                  </p:ext>
                </p:extLst>
              </p:nvPr>
            </p:nvGraphicFramePr>
            <p:xfrm>
              <a:off x="4017587" y="3463692"/>
              <a:ext cx="7340998" cy="2111375"/>
            </p:xfrm>
            <a:graphic>
              <a:graphicData uri="http://schemas.openxmlformats.org/drawingml/2006/table">
                <a:tbl>
                  <a:tblPr firstRow="1" bandRow="1">
                    <a:tableStyleId>{2D5ABB26-0587-4C30-8999-92F81FD0307C}</a:tableStyleId>
                  </a:tblPr>
                  <a:tblGrid>
                    <a:gridCol w="2394129">
                      <a:extLst>
                        <a:ext uri="{9D8B030D-6E8A-4147-A177-3AD203B41FA5}">
                          <a16:colId xmlns:a16="http://schemas.microsoft.com/office/drawing/2014/main" val="1636962821"/>
                        </a:ext>
                      </a:extLst>
                    </a:gridCol>
                    <a:gridCol w="2721774">
                      <a:extLst>
                        <a:ext uri="{9D8B030D-6E8A-4147-A177-3AD203B41FA5}">
                          <a16:colId xmlns:a16="http://schemas.microsoft.com/office/drawing/2014/main" val="1943210689"/>
                        </a:ext>
                      </a:extLst>
                    </a:gridCol>
                    <a:gridCol w="2225095">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Healthy</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Healthy</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p:graphicFrame>
            <p:nvGraphicFramePr>
              <p:cNvPr id="9" name="Table 8">
                <a:extLst>
                  <a:ext uri="{FF2B5EF4-FFF2-40B4-BE49-F238E27FC236}">
                    <a16:creationId xmlns:a16="http://schemas.microsoft.com/office/drawing/2014/main" id="{AF1D05B8-356A-F841-B46F-B046F449C031}"/>
                  </a:ext>
                </a:extLst>
              </p:cNvPr>
              <p:cNvGraphicFramePr>
                <a:graphicFrameLocks noGrp="1"/>
              </p:cNvGraphicFramePr>
              <p:nvPr>
                <p:extLst>
                  <p:ext uri="{D42A27DB-BD31-4B8C-83A1-F6EECF244321}">
                    <p14:modId xmlns:p14="http://schemas.microsoft.com/office/powerpoint/2010/main" val="3569820333"/>
                  </p:ext>
                </p:extLst>
              </p:nvPr>
            </p:nvGraphicFramePr>
            <p:xfrm>
              <a:off x="4017587" y="3463692"/>
              <a:ext cx="7340998" cy="2111375"/>
            </p:xfrm>
            <a:graphic>
              <a:graphicData uri="http://schemas.openxmlformats.org/drawingml/2006/table">
                <a:tbl>
                  <a:tblPr firstRow="1" bandRow="1">
                    <a:tableStyleId>{2D5ABB26-0587-4C30-8999-92F81FD0307C}</a:tableStyleId>
                  </a:tblPr>
                  <a:tblGrid>
                    <a:gridCol w="2394129">
                      <a:extLst>
                        <a:ext uri="{9D8B030D-6E8A-4147-A177-3AD203B41FA5}">
                          <a16:colId xmlns:a16="http://schemas.microsoft.com/office/drawing/2014/main" val="1636962821"/>
                        </a:ext>
                      </a:extLst>
                    </a:gridCol>
                    <a:gridCol w="2721774">
                      <a:extLst>
                        <a:ext uri="{9D8B030D-6E8A-4147-A177-3AD203B41FA5}">
                          <a16:colId xmlns:a16="http://schemas.microsoft.com/office/drawing/2014/main" val="1943210689"/>
                        </a:ext>
                      </a:extLst>
                    </a:gridCol>
                    <a:gridCol w="2225095">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372" t="-3571" r="-81395"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1429" t="-3571"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9" t="-103571" r="-206349" b="-112500"/>
                          </a:stretch>
                        </a:blipFill>
                      </a:tcPr>
                    </a:tc>
                    <a:tc>
                      <a:txBody>
                        <a:bodyPr/>
                        <a:lstStyle/>
                        <a:p>
                          <a:pPr algn="ctr"/>
                          <a:r>
                            <a:rPr lang="en-US" sz="2800"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29" t="-207273" r="-206349" b="-14545"/>
                          </a:stretch>
                        </a:blipFill>
                      </a:tcPr>
                    </a:tc>
                    <a:tc>
                      <a:txBody>
                        <a:bodyPr/>
                        <a:lstStyle/>
                        <a:p>
                          <a:pPr algn="ctr"/>
                          <a:r>
                            <a:rPr lang="en-US" sz="2800" dirty="0"/>
                            <a:t>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318654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a:t>
            </a:r>
            <a:endParaRPr lang="en-US" dirty="0">
              <a:effectLst/>
            </a:endParaRPr>
          </a:p>
        </p:txBody>
      </p:sp>
      <p:sp>
        <p:nvSpPr>
          <p:cNvPr id="3" name="TextBox 2">
            <a:extLst>
              <a:ext uri="{FF2B5EF4-FFF2-40B4-BE49-F238E27FC236}">
                <a16:creationId xmlns:a16="http://schemas.microsoft.com/office/drawing/2014/main" id="{38474703-96C3-F343-BDCB-33A59F168F0A}"/>
              </a:ext>
            </a:extLst>
          </p:cNvPr>
          <p:cNvSpPr txBox="1"/>
          <p:nvPr/>
        </p:nvSpPr>
        <p:spPr>
          <a:xfrm>
            <a:off x="5206701" y="32703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54190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 </a:t>
            </a:r>
            <a:endParaRPr lang="en-US" dirty="0">
              <a:effectLst/>
            </a:endParaRPr>
          </a:p>
        </p:txBody>
      </p:sp>
      <p:sp>
        <p:nvSpPr>
          <p:cNvPr id="3" name="Content Placeholder 2"/>
          <p:cNvSpPr>
            <a:spLocks noGrp="1"/>
          </p:cNvSpPr>
          <p:nvPr>
            <p:ph idx="1"/>
          </p:nvPr>
        </p:nvSpPr>
        <p:spPr>
          <a:xfrm>
            <a:off x="1037063" y="1115122"/>
            <a:ext cx="10123360" cy="4780070"/>
          </a:xfrm>
        </p:spPr>
        <p:txBody>
          <a:bodyPr/>
          <a:lstStyle/>
          <a:p>
            <a:r>
              <a:rPr lang="en-US" dirty="0"/>
              <a:t>The Radio Operator Characteristics (ROC) curve illustrates the trade-off for all possible thresholds chosen for the two types of error (or correct classification). </a:t>
            </a:r>
          </a:p>
          <a:p>
            <a:endParaRPr lang="en-US" sz="1200" dirty="0"/>
          </a:p>
          <a:p>
            <a:r>
              <a:rPr lang="en-US" dirty="0"/>
              <a:t>The vertical axis displays the true positive rate and the horizontal axis depicts the false positive rate. </a:t>
            </a:r>
          </a:p>
          <a:p>
            <a:endParaRPr lang="en-US" sz="1200" dirty="0"/>
          </a:p>
          <a:p>
            <a:r>
              <a:rPr lang="en-US" dirty="0"/>
              <a:t>What is the shape of an ideal ROC curve? </a:t>
            </a:r>
          </a:p>
          <a:p>
            <a:endParaRPr lang="en-US" sz="1200" dirty="0">
              <a:effectLst/>
            </a:endParaRPr>
          </a:p>
          <a:p>
            <a:r>
              <a:rPr lang="en-US" dirty="0"/>
              <a:t>See next slide for an example. </a:t>
            </a:r>
          </a:p>
          <a:p>
            <a:endParaRPr lang="el-GR" dirty="0">
              <a:effectLst/>
            </a:endParaRPr>
          </a:p>
        </p:txBody>
      </p:sp>
    </p:spTree>
    <p:extLst>
      <p:ext uri="{BB962C8B-B14F-4D97-AF65-F5344CB8AC3E}">
        <p14:creationId xmlns:p14="http://schemas.microsoft.com/office/powerpoint/2010/main" val="3204083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 </a:t>
            </a:r>
            <a:endParaRPr lang="en-US" dirty="0">
              <a:effectLst/>
            </a:endParaRPr>
          </a:p>
        </p:txBody>
      </p:sp>
      <p:pic>
        <p:nvPicPr>
          <p:cNvPr id="3" name="Picture 2">
            <a:extLst>
              <a:ext uri="{FF2B5EF4-FFF2-40B4-BE49-F238E27FC236}">
                <a16:creationId xmlns:a16="http://schemas.microsoft.com/office/drawing/2014/main" id="{041D2A11-CBAD-E540-BC16-9FD9D9BB60FF}"/>
              </a:ext>
            </a:extLst>
          </p:cNvPr>
          <p:cNvPicPr>
            <a:picLocks noChangeAspect="1"/>
          </p:cNvPicPr>
          <p:nvPr/>
        </p:nvPicPr>
        <p:blipFill>
          <a:blip r:embed="rId2"/>
          <a:stretch>
            <a:fillRect/>
          </a:stretch>
        </p:blipFill>
        <p:spPr>
          <a:xfrm>
            <a:off x="1521987" y="983807"/>
            <a:ext cx="8463597" cy="5375972"/>
          </a:xfrm>
          <a:prstGeom prst="rect">
            <a:avLst/>
          </a:prstGeom>
        </p:spPr>
      </p:pic>
    </p:spTree>
    <p:extLst>
      <p:ext uri="{BB962C8B-B14F-4D97-AF65-F5344CB8AC3E}">
        <p14:creationId xmlns:p14="http://schemas.microsoft.com/office/powerpoint/2010/main" val="1904798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for measuring classifier </a:t>
            </a:r>
            <a:r>
              <a:rPr lang="en-US" dirty="0" err="1"/>
              <a:t>preformance</a:t>
            </a:r>
            <a:r>
              <a:rPr lang="en-US" dirty="0"/>
              <a:t>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overall performance of a classifier, calculated over all possible thresholds, is given by the area under the ROC curve (’AUC’). </a:t>
            </a:r>
          </a:p>
          <a:p>
            <a:endParaRPr lang="en-US" sz="900" dirty="0"/>
          </a:p>
          <a:p>
            <a:r>
              <a:rPr lang="en-US" dirty="0"/>
              <a:t>An ideal ROC curve will hug the top left corner, so the larger the AUC the better the classifier. </a:t>
            </a:r>
          </a:p>
          <a:p>
            <a:endParaRPr lang="en-US" sz="900" dirty="0"/>
          </a:p>
          <a:p>
            <a:r>
              <a:rPr lang="en-US" dirty="0"/>
              <a:t>What is the worst case scenario for AUC? What is the best case? What is AUC if we independently just flip a coin to perform classification? </a:t>
            </a:r>
          </a:p>
          <a:p>
            <a:endParaRPr lang="en-US" sz="900" dirty="0"/>
          </a:p>
          <a:p>
            <a:r>
              <a:rPr lang="en-US" dirty="0"/>
              <a:t>This AUC then can be use to compare various approaches to classification: Logistic regression, LDA (to come), </a:t>
            </a:r>
            <a:r>
              <a:rPr lang="en-US" i="1" dirty="0"/>
              <a:t>k</a:t>
            </a:r>
            <a:r>
              <a:rPr lang="en-US" dirty="0"/>
              <a:t>-NN, etc... </a:t>
            </a:r>
            <a:endParaRPr lang="en-US" dirty="0">
              <a:effectLst/>
            </a:endParaRPr>
          </a:p>
        </p:txBody>
      </p:sp>
    </p:spTree>
    <p:extLst>
      <p:ext uri="{BB962C8B-B14F-4D97-AF65-F5344CB8AC3E}">
        <p14:creationId xmlns:p14="http://schemas.microsoft.com/office/powerpoint/2010/main" val="99686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7270" y="1312433"/>
                <a:ext cx="10327008" cy="4991235"/>
              </a:xfrm>
            </p:spPr>
            <p:txBody>
              <a:bodyPr/>
              <a:lstStyle/>
              <a:p>
                <a:r>
                  <a:rPr lang="en-US" sz="2600" dirty="0"/>
                  <a:t>The model parameters are estimated using </a:t>
                </a:r>
                <a:r>
                  <a:rPr lang="en-US" sz="2600" b="1" i="1" dirty="0"/>
                  <a:t>likelihood theory</a:t>
                </a:r>
                <a:r>
                  <a:rPr lang="en-US" sz="2600" dirty="0"/>
                  <a:t>.  That is the model assumes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𝑌</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𝐵𝑒𝑟𝑛</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i="1">
                                <a:latin typeface="Cambria Math" panose="02040503050406030204" pitchFamily="18" charset="0"/>
                              </a:rPr>
                              <m:t>𝑝</m:t>
                            </m:r>
                          </m:e>
                          <m:sub>
                            <m:r>
                              <a:rPr lang="en-US" sz="2600" b="0" i="1" smtClean="0">
                                <a:latin typeface="Cambria Math" panose="02040503050406030204" pitchFamily="18" charset="0"/>
                              </a:rPr>
                              <m:t>𝑖</m:t>
                            </m:r>
                          </m:sub>
                        </m:sSub>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1+</m:t>
                            </m:r>
                            <m:sSup>
                              <m:sSupPr>
                                <m:ctrlPr>
                                  <a:rPr lang="en-US" sz="2600" i="1">
                                    <a:latin typeface="Cambria Math" panose="02040503050406030204" pitchFamily="18" charset="0"/>
                                  </a:rPr>
                                </m:ctrlPr>
                              </m:sSupPr>
                              <m:e>
                                <m:r>
                                  <a:rPr lang="en-US" sz="2600" i="1">
                                    <a:latin typeface="Cambria Math" panose="02040503050406030204" pitchFamily="18" charset="0"/>
                                  </a:rPr>
                                  <m:t>𝑒</m:t>
                                </m:r>
                              </m:e>
                              <m:sup>
                                <m:r>
                                  <a:rPr lang="en-US" sz="2600" i="1">
                                    <a:latin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ea typeface="Cambria Math" panose="02040503050406030204" pitchFamily="18" charset="0"/>
                                      </a:rPr>
                                      <m:t>0</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ea typeface="Cambria Math" panose="02040503050406030204" pitchFamily="18" charset="0"/>
                                      </a:rPr>
                                      <m:t>1</m:t>
                                    </m:r>
                                  </m:sub>
                                </m:sSub>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𝑋</m:t>
                                    </m:r>
                                  </m:e>
                                  <m:sub>
                                    <m:r>
                                      <a:rPr lang="en-US" sz="2600" i="1">
                                        <a:latin typeface="Cambria Math" panose="02040503050406030204" pitchFamily="18" charset="0"/>
                                        <a:ea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𝑖</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ea typeface="Cambria Math" panose="02040503050406030204" pitchFamily="18" charset="0"/>
                                      </a:rPr>
                                      <m:t>𝑝</m:t>
                                    </m:r>
                                  </m:sub>
                                </m:sSub>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𝑋</m:t>
                                    </m:r>
                                  </m:e>
                                  <m:sub>
                                    <m:r>
                                      <a:rPr lang="en-US" sz="2600" i="1">
                                        <a:latin typeface="Cambria Math" panose="02040503050406030204" pitchFamily="18" charset="0"/>
                                        <a:ea typeface="Cambria Math" panose="02040503050406030204" pitchFamily="18" charset="0"/>
                                      </a:rPr>
                                      <m:t>𝑝</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𝑖</m:t>
                                    </m:r>
                                  </m:sub>
                                </m:sSub>
                                <m:r>
                                  <a:rPr lang="en-US" sz="2600" i="1">
                                    <a:latin typeface="Cambria Math" panose="02040503050406030204" pitchFamily="18" charset="0"/>
                                  </a:rPr>
                                  <m:t>)</m:t>
                                </m:r>
                              </m:sup>
                            </m:sSup>
                          </m:den>
                        </m:f>
                      </m:e>
                    </m:d>
                  </m:oMath>
                </a14:m>
                <a:r>
                  <a:rPr lang="en-US" sz="2600" dirty="0"/>
                  <a:t>.  Then the </a:t>
                </a:r>
                <a:r>
                  <a:rPr lang="en-US" sz="2600" b="1" i="1" dirty="0"/>
                  <a:t>log-likelihood function </a:t>
                </a:r>
                <a:r>
                  <a:rPr lang="en-US" sz="2600" dirty="0"/>
                  <a:t>is maximized to get the </a:t>
                </a:r>
                <a14:m>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𝛽</m:t>
                        </m:r>
                      </m:e>
                    </m:acc>
                  </m:oMath>
                </a14:m>
                <a:r>
                  <a:rPr lang="en-US" sz="2600" dirty="0"/>
                  <a:t>’s:</a:t>
                </a:r>
              </a:p>
              <a:p>
                <a:endParaRPr lang="en-US" sz="2600" dirty="0"/>
              </a:p>
              <a:p>
                <a:endParaRPr lang="en-US" sz="2600" dirty="0"/>
              </a:p>
              <a:p>
                <a:endParaRPr lang="en-US" sz="2600" dirty="0"/>
              </a:p>
              <a:p>
                <a:br>
                  <a:rPr lang="en-US" sz="2600" dirty="0"/>
                </a:b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7270" y="1312433"/>
                <a:ext cx="10327008" cy="4991235"/>
              </a:xfrm>
              <a:blipFill>
                <a:blip r:embed="rId2"/>
                <a:stretch>
                  <a:fillRect l="-983" t="-10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210B21-0F71-3245-9EFC-BB783A3AE286}"/>
                  </a:ext>
                </a:extLst>
              </p:cNvPr>
              <p:cNvSpPr txBox="1"/>
              <p:nvPr/>
            </p:nvSpPr>
            <p:spPr>
              <a:xfrm>
                <a:off x="847270" y="3142974"/>
                <a:ext cx="10588989" cy="3072123"/>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begChr m:val="["/>
                            <m:endChr m:val="]"/>
                            <m:ctrlPr>
                              <a:rPr lang="en-US" sz="2400" b="0" i="1" smtClean="0">
                                <a:latin typeface="Cambria Math" panose="02040503050406030204" pitchFamily="18" charset="0"/>
                              </a:rPr>
                            </m:ctrlPr>
                          </m:dPr>
                          <m:e>
                            <m:r>
                              <a:rPr lang="en-US" sz="2400" i="1">
                                <a:latin typeface="Cambria Math" panose="02040503050406030204" pitchFamily="18" charset="0"/>
                              </a:rPr>
                              <m:t>𝐿</m:t>
                            </m:r>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𝛽</m:t>
                                </m:r>
                              </m:e>
                            </m:acc>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m:t>
                            </m:r>
                          </m:e>
                        </m:d>
                      </m:e>
                    </m:func>
                  </m:oMath>
                </a14:m>
                <a:r>
                  <a:rPr lang="en-US" sz="2400" dirty="0"/>
                  <a:t>=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begChr m:val="["/>
                            <m:endChr m:val="]"/>
                            <m:ctrlPr>
                              <a:rPr lang="en-US" sz="2400" i="1">
                                <a:latin typeface="Cambria Math" panose="02040503050406030204" pitchFamily="18" charset="0"/>
                              </a:rPr>
                            </m:ctrlPr>
                          </m:dPr>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e>
                                    </m:d>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e>
                              <m:sup>
                                <m:sSub>
                                  <m:sSubPr>
                                    <m:ctrlPr>
                                      <a:rPr lang="en-US" sz="2400" i="1">
                                        <a:latin typeface="Cambria Math" panose="02040503050406030204" pitchFamily="18" charset="0"/>
                                      </a:rPr>
                                    </m:ctrlPr>
                                  </m:sSubPr>
                                  <m:e>
                                    <m:r>
                                      <a:rPr lang="en-US" sz="2400" i="1">
                                        <a:latin typeface="Cambria Math" panose="02040503050406030204" pitchFamily="18" charset="0"/>
                                      </a:rPr>
                                      <m:t>1−</m:t>
                                    </m:r>
                                    <m:r>
                                      <a:rPr lang="en-US" sz="2400" i="1">
                                        <a:latin typeface="Cambria Math" panose="02040503050406030204" pitchFamily="18" charset="0"/>
                                      </a:rPr>
                                      <m:t>𝑦</m:t>
                                    </m:r>
                                  </m:e>
                                  <m:sub>
                                    <m:r>
                                      <a:rPr lang="en-US" sz="2400" i="1">
                                        <a:latin typeface="Cambria Math" panose="02040503050406030204" pitchFamily="18" charset="0"/>
                                      </a:rPr>
                                      <m:t>𝑖</m:t>
                                    </m:r>
                                  </m:sub>
                                </m:sSub>
                              </m:sup>
                            </m:sSup>
                          </m:e>
                        </m:d>
                      </m:e>
                    </m:func>
                  </m:oMath>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begChr m:val="["/>
                              <m:endChr m:val="]"/>
                              <m:ctrlPr>
                                <a:rPr lang="en-US" sz="2400" i="1">
                                  <a:latin typeface="Cambria Math" panose="02040503050406030204" pitchFamily="18" charset="0"/>
                                </a:rPr>
                              </m:ctrlPr>
                            </m:dPr>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e>
                                    <m:sup>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p>
                                  </m:sSup>
                                </m:e>
                              </m:nary>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e>
                                <m:sup>
                                  <m:sSub>
                                    <m:sSubPr>
                                      <m:ctrlPr>
                                        <a:rPr lang="en-US" sz="2400" i="1">
                                          <a:latin typeface="Cambria Math" panose="02040503050406030204" pitchFamily="18" charset="0"/>
                                        </a:rPr>
                                      </m:ctrlPr>
                                    </m:sSubPr>
                                    <m:e>
                                      <m:r>
                                        <a:rPr lang="en-US" sz="2400" b="0" i="1" smtClean="0">
                                          <a:latin typeface="Cambria Math" panose="02040503050406030204" pitchFamily="18" charset="0"/>
                                        </a:rPr>
                                        <m:t>1−</m:t>
                                      </m:r>
                                      <m:r>
                                        <a:rPr lang="en-US" sz="2400" i="1">
                                          <a:latin typeface="Cambria Math" panose="02040503050406030204" pitchFamily="18" charset="0"/>
                                        </a:rPr>
                                        <m:t>𝑦</m:t>
                                      </m:r>
                                    </m:e>
                                    <m:sub>
                                      <m:r>
                                        <a:rPr lang="en-US" sz="2400" i="1">
                                          <a:latin typeface="Cambria Math" panose="02040503050406030204" pitchFamily="18" charset="0"/>
                                        </a:rPr>
                                        <m:t>𝑖</m:t>
                                      </m:r>
                                    </m:sub>
                                  </m:sSub>
                                </m:sup>
                              </m:sSup>
                            </m:e>
                          </m:d>
                        </m:e>
                      </m:func>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e>
                              </m:func>
                            </m:e>
                          </m:d>
                        </m:e>
                      </m:nary>
                    </m:oMath>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e>
                                          </m:d>
                                        </m:sup>
                                      </m:sSup>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𝑝</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𝑝</m:t>
                                                  </m:r>
                                                </m:sub>
                                              </m:sSub>
                                            </m:e>
                                          </m:d>
                                        </m:sup>
                                      </m:sSup>
                                    </m:e>
                                  </m:d>
                                </m:e>
                              </m:func>
                            </m:e>
                          </m:d>
                        </m:e>
                      </m:nary>
                    </m:oMath>
                  </m:oMathPara>
                </a14:m>
                <a:endParaRPr lang="en-US" sz="2400" i="1" dirty="0">
                  <a:latin typeface="Cambria Math" panose="02040503050406030204" pitchFamily="18" charset="0"/>
                </a:endParaRPr>
              </a:p>
              <a:p>
                <a:endParaRPr lang="en-US" sz="2400" i="1" dirty="0">
                  <a:latin typeface="Cambria Math" panose="02040503050406030204" pitchFamily="18" charset="0"/>
                </a:endParaRPr>
              </a:p>
              <a:p>
                <a:r>
                  <a:rPr lang="en-US" sz="2400" b="0" dirty="0"/>
                  <a:t>        </a:t>
                </a:r>
                <a:endParaRPr lang="en-US" sz="2400" dirty="0"/>
              </a:p>
            </p:txBody>
          </p:sp>
        </mc:Choice>
        <mc:Fallback xmlns="">
          <p:sp>
            <p:nvSpPr>
              <p:cNvPr id="6" name="TextBox 5">
                <a:extLst>
                  <a:ext uri="{FF2B5EF4-FFF2-40B4-BE49-F238E27FC236}">
                    <a16:creationId xmlns:a16="http://schemas.microsoft.com/office/drawing/2014/main" id="{12210B21-0F71-3245-9EFC-BB783A3AE286}"/>
                  </a:ext>
                </a:extLst>
              </p:cNvPr>
              <p:cNvSpPr txBox="1">
                <a:spLocks noRot="1" noChangeAspect="1" noMove="1" noResize="1" noEditPoints="1" noAdjustHandles="1" noChangeArrowheads="1" noChangeShapeType="1" noTextEdit="1"/>
              </p:cNvSpPr>
              <p:nvPr/>
            </p:nvSpPr>
            <p:spPr>
              <a:xfrm>
                <a:off x="847270" y="3142974"/>
                <a:ext cx="10588989" cy="3072123"/>
              </a:xfrm>
              <a:prstGeom prst="rect">
                <a:avLst/>
              </a:prstGeom>
              <a:blipFill>
                <a:blip r:embed="rId3"/>
                <a:stretch>
                  <a:fillRect l="-3717" t="-25926" b="-35391"/>
                </a:stretch>
              </a:blipFill>
            </p:spPr>
            <p:txBody>
              <a:bodyPr/>
              <a:lstStyle/>
              <a:p>
                <a:r>
                  <a:rPr lang="en-US">
                    <a:noFill/>
                  </a:rPr>
                  <a:t> </a:t>
                </a:r>
              </a:p>
            </p:txBody>
          </p:sp>
        </mc:Fallback>
      </mc:AlternateContent>
    </p:spTree>
    <p:extLst>
      <p:ext uri="{BB962C8B-B14F-4D97-AF65-F5344CB8AC3E}">
        <p14:creationId xmlns:p14="http://schemas.microsoft.com/office/powerpoint/2010/main" val="185114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267080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5706" y="4002753"/>
            <a:ext cx="4247601" cy="2540218"/>
          </a:xfrm>
          <a:prstGeom prst="rect">
            <a:avLst/>
          </a:prstGeom>
        </p:spPr>
      </p:pic>
    </p:spTree>
    <p:extLst>
      <p:ext uri="{BB962C8B-B14F-4D97-AF65-F5344CB8AC3E}">
        <p14:creationId xmlns:p14="http://schemas.microsoft.com/office/powerpoint/2010/main" val="41645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276385" y="983807"/>
            <a:ext cx="5262307" cy="5310323"/>
          </a:xfrm>
        </p:spPr>
      </p:pic>
    </p:spTree>
    <p:extLst>
      <p:ext uri="{BB962C8B-B14F-4D97-AF65-F5344CB8AC3E}">
        <p14:creationId xmlns:p14="http://schemas.microsoft.com/office/powerpoint/2010/main" val="122854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95778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9050</TotalTime>
  <Words>2393</Words>
  <Application>Microsoft Macintosh PowerPoint</Application>
  <PresentationFormat>Widescreen</PresentationFormat>
  <Paragraphs>263</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Cambria Math</vt:lpstr>
      <vt:lpstr>Karla</vt:lpstr>
      <vt:lpstr>GEC_template</vt:lpstr>
      <vt:lpstr>Lecture 11: Logistic Regression Extensions  and Evaluating Classification </vt:lpstr>
      <vt:lpstr>Announcements</vt:lpstr>
      <vt:lpstr>Lecture Outline</vt:lpstr>
      <vt:lpstr>Multiple Logistic Regression: the model</vt:lpstr>
      <vt:lpstr>Multiple Logistic Regression: Estimation</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vt:lpstr>
      <vt:lpstr>Review: Regularization in Linear Regression</vt:lpstr>
      <vt:lpstr>Review: Regularization in Linear Regression</vt:lpstr>
      <vt:lpstr>Loss function in Logistic Regression</vt:lpstr>
      <vt:lpstr>Regularization in Logistic Regression</vt:lpstr>
      <vt:lpstr>Regularization in Logistic Regression: an Example </vt:lpstr>
      <vt:lpstr>Regularization in Logistic Regression: an Example </vt:lpstr>
      <vt:lpstr>Regularization in Logistic Regression: tuning λ</vt:lpstr>
      <vt:lpstr>Regularized Decision Boundaries</vt:lpstr>
      <vt:lpstr>Multinomial Logistic Regression </vt:lpstr>
      <vt:lpstr>Logistic Regression for predicting more than 2 Classes </vt:lpstr>
      <vt:lpstr>Multiclass Logistic Regression </vt:lpstr>
      <vt:lpstr>Multiclass Logistic Regression (cont.) </vt:lpstr>
      <vt:lpstr>One vs. Rest (ovr) Logistic Regression </vt:lpstr>
      <vt:lpstr>OVR Logistic Regression in Python </vt:lpstr>
      <vt:lpstr>‘True’ Multinomial Logistic Regression </vt:lpstr>
      <vt:lpstr>Multinomial Logistic Regression in Python </vt:lpstr>
      <vt:lpstr>‘multinomial’ vs. ‘ovr’</vt:lpstr>
      <vt:lpstr>Classification for more than 2 Categories </vt:lpstr>
      <vt:lpstr>Softmax</vt:lpstr>
      <vt:lpstr>Classification for more than 2 Categories in sklearn</vt:lpstr>
      <vt:lpstr>Bayes Theorem and Misclassification Rates </vt:lpstr>
      <vt:lpstr>Bayes’ Theorem </vt:lpstr>
      <vt:lpstr>Diagnostic Testing </vt:lpstr>
      <vt:lpstr>Diagnostic Testing (cont.) </vt:lpstr>
      <vt:lpstr>Diagnostic Testing </vt:lpstr>
      <vt:lpstr>Why do we care?</vt:lpstr>
      <vt:lpstr>Error in Classification</vt:lpstr>
      <vt:lpstr>Confusion table </vt:lpstr>
      <vt:lpstr>Bayes’ Classifier Choice </vt:lpstr>
      <vt:lpstr>Other Confusion tables </vt:lpstr>
      <vt:lpstr>ROC Curves</vt:lpstr>
      <vt:lpstr>ROC Curves </vt:lpstr>
      <vt:lpstr>ROC Curve Example </vt:lpstr>
      <vt:lpstr>ROC Curve for measuring classifier preformance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227</cp:revision>
  <cp:lastPrinted>2019-10-09T19:21:12Z</cp:lastPrinted>
  <dcterms:created xsi:type="dcterms:W3CDTF">2018-07-11T02:31:23Z</dcterms:created>
  <dcterms:modified xsi:type="dcterms:W3CDTF">2019-10-09T19:21:27Z</dcterms:modified>
</cp:coreProperties>
</file>